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Excess CSF production is rare only really happens in cases of a functional choroid plexus papilloma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No RCTs</a:t>
            </a:r>
          </a:p>
          <a:p>
            <a:pPr/>
            <a:r>
              <a:t>Bugs can Create a biofilm on equipment</a:t>
            </a:r>
          </a:p>
          <a:p>
            <a:pPr/>
            <a:r>
              <a:t>You don’t need a period off abx to replace shunt</a:t>
            </a:r>
          </a:p>
          <a:p>
            <a:pPr/>
            <a:r>
              <a:t>Equipment should be antibiotic impregnated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647 visits to the ED</a:t>
            </a:r>
          </a:p>
          <a:p>
            <a:pPr/>
            <a:r>
              <a:t>78% younger than age 1 at time of insertion of shunt</a:t>
            </a:r>
          </a:p>
          <a:p>
            <a:pPr/>
            <a:r>
              <a:t>children older than 2 months with none of the following predictors as low risk for ventricular shunt malfunction: irritability, nausea or vomiting and headache. </a:t>
            </a:r>
          </a:p>
          <a:p>
            <a:pPr/>
          </a:p>
          <a:p>
            <a:pPr/>
            <a:r>
              <a:t>38% failure rate at 3 years, 8.5% by infection</a:t>
            </a:r>
          </a:p>
          <a:p>
            <a:pPr/>
            <a:r>
              <a:t>Built a decision tree model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23 or 25G butterfly needle inserted into reservoir at site of valve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defTabSz="914400">
              <a:defRPr sz="1200"/>
            </a:pPr>
            <a:r>
              <a:t>STATS</a:t>
            </a:r>
          </a:p>
          <a:p>
            <a:pPr defTabSz="914400">
              <a:defRPr sz="1200"/>
            </a:pPr>
            <a:r>
              <a:t>Total volume 50ml</a:t>
            </a:r>
          </a:p>
          <a:p>
            <a:pPr defTabSz="914400">
              <a:defRPr sz="1200"/>
            </a:pPr>
            <a:r>
              <a:t>Production 20ml/hr</a:t>
            </a:r>
          </a:p>
          <a:p>
            <a:pPr defTabSz="914400">
              <a:defRPr sz="1200"/>
            </a:pPr>
            <a:r>
              <a:t>Turnover 3-4x/day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lvl1pPr defTabSz="914400">
              <a:defRPr sz="1200"/>
            </a:lvl1pPr>
          </a:lstStyle>
          <a:p>
            <a:pPr/>
            <a:r>
              <a:t>Pro-Tip: These symptoms obviously vary based on the age of the patient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Over drainage causes the ventricles to decrease in size creating slit-like ventricles as a result of the brain and its meninges pulling away from the skull. Slit-like ventricles, sometimes called slit-ventricle syndrome (SVS), are most commonly a problem in young adults who have been shunted since childhood. A particular symptom of SVS is severe intermittent headaches that are often relieved when lying down. Imaging studies are required to determine SVS, which is typically indicated by smaller than normal ventricles. Most shunt manufacturers have shunt hardware designed to address slit-ventricle syndrome.</a:t>
            </a:r>
          </a:p>
          <a:p>
            <a:pPr/>
            <a:r>
              <a:t>Under drainage causes the ventricles to increase in size and can fail to relieve the symptoms of hydrocephalus. To restore a balanced flow of CSF it may be necessary to place a new shunt with a more accurate pressure valve. For those who have externally adjustable or programmable valves, the balance of flow can be restored by re-setting the opening pressure.</a:t>
            </a:r>
          </a:p>
          <a:p>
            <a:pPr/>
            <a:r>
              <a:t>Subdural hematoma occurs if blood from broken vessels in the meninges becomes trapped between the brain and skull. This is most common in older adults with normal pressure hydrocephalus (NPH) and requires surgery to correct.</a:t>
            </a:r>
          </a:p>
          <a:p>
            <a:pPr/>
            <a:r>
              <a:t>Multiloculated hydrocephalus is a located (isolated) CSF compartment in the ventricular system that is enlarged and not in communication with the normal ventricle. It may be caused by birth trauma, neonatal intraventricular hemorrhage, ventriculitis, shunt related infection, over drainage or other conditions. This complication may be difficult to identify because it is typically seen in infants and children who may be neurologically compromised. Surgical treatments include multiple shunt placement, ventricular catheters with multiple perforations or openings, craniotomy and fenestration (opening) of the intraventricular loculations.</a:t>
            </a:r>
          </a:p>
          <a:p>
            <a:pPr/>
            <a:r>
              <a:t>Seizures sometimes occur in people with hydrocephalus. There is no correlation between the number of shunt revisions or the site of shunt placement and an increased risk of developing seizures. Past studies have shown that children with hydrocephalus who have been treated with a shunt and who also have significant cognitive delay or motor disability are more likely to experience seizures than those without cognitive or motor delays. Studies have also indicated that seizures are not likely to occur at the time of shunt malfunction, and that the most likely explanation of seizure disorder is the presence of associated malformations of the cerebral cortex.</a:t>
            </a:r>
          </a:p>
          <a:p>
            <a:pPr/>
            <a:r>
              <a:t>Abdominal complications can occur in people with hydrocephalus treated with a shunt. The peritoneum or abdominal area is the most popular site for distal catheter implantation. Although ventriculoperitoneal (VP) shunts do not have fewer complications than ventriculoatrial shunts, the complications are less severe and have a lower mortality rate. Shunt complications that develop in the peritoneum or abdominal area include peritoneal pseudocysts, lost distal catheters, bowel perforations and hernias.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Doesn't connect with the meninges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t>Doesn't connect with the meninges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Doesn't connect with the meninges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Doesn't connect with the meninges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Doesn't connect with the meninges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tif"/></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BEBEB"/>
        </a:solidFill>
      </p:bgPr>
    </p:bg>
    <p:spTree>
      <p:nvGrpSpPr>
        <p:cNvPr id="1" name=""/>
        <p:cNvGrpSpPr/>
        <p:nvPr/>
      </p:nvGrpSpPr>
      <p:grpSpPr>
        <a:xfrm>
          <a:off x="0" y="0"/>
          <a:ext cx="0" cy="0"/>
          <a:chOff x="0" y="0"/>
          <a:chExt cx="0" cy="0"/>
        </a:xfrm>
      </p:grpSpPr>
      <p:sp>
        <p:nvSpPr>
          <p:cNvPr id="119" name="CSF Shunts Gone BAD!"/>
          <p:cNvSpPr txBox="1"/>
          <p:nvPr/>
        </p:nvSpPr>
        <p:spPr>
          <a:xfrm>
            <a:off x="1670050" y="5283199"/>
            <a:ext cx="21043901" cy="314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b="0" sz="20000">
                <a:latin typeface="Chinese Rocks"/>
                <a:ea typeface="Chinese Rocks"/>
                <a:cs typeface="Chinese Rocks"/>
                <a:sym typeface="Chinese Rocks"/>
              </a:defRPr>
            </a:pPr>
            <a:r>
              <a:t>CSF Shunts Gone </a:t>
            </a:r>
            <a:r>
              <a:rPr>
                <a:solidFill>
                  <a:srgbClr val="FF2F92"/>
                </a:solidFill>
              </a:rPr>
              <a:t>BAD</a:t>
            </a:r>
            <a:r>
              <a:t>!</a:t>
            </a:r>
          </a:p>
        </p:txBody>
      </p:sp>
      <p:sp>
        <p:nvSpPr>
          <p:cNvPr id="120" name="Brad Sobolewski, MD, MEd…"/>
          <p:cNvSpPr txBox="1"/>
          <p:nvPr/>
        </p:nvSpPr>
        <p:spPr>
          <a:xfrm>
            <a:off x="11130274" y="8060884"/>
            <a:ext cx="11408563" cy="40522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6400"/>
            </a:pPr>
            <a:r>
              <a:t>Brad Sobolewski, MD, MEd</a:t>
            </a:r>
          </a:p>
          <a:p>
            <a:pPr algn="r">
              <a:defRPr sz="3200"/>
            </a:pPr>
            <a:r>
              <a:t>Associate Professor</a:t>
            </a:r>
          </a:p>
          <a:p>
            <a:pPr algn="r">
              <a:defRPr sz="3200"/>
            </a:pPr>
            <a:r>
              <a:t>Assistant Director - Pediatric Residency Training Program</a:t>
            </a:r>
          </a:p>
          <a:p>
            <a:pPr algn="r">
              <a:defRPr sz="3200"/>
            </a:pPr>
            <a:r>
              <a:t>Division of Emergency Medicine</a:t>
            </a:r>
          </a:p>
          <a:p>
            <a:pPr algn="r">
              <a:defRPr sz="3200"/>
            </a:pPr>
            <a:r>
              <a:t>Cincinnati Children's Hospital Medical Center</a:t>
            </a:r>
          </a:p>
          <a:p>
            <a:pPr algn="r">
              <a:defRPr sz="3200"/>
            </a:pPr>
            <a:r>
              <a:t>bradsobolewski.com</a:t>
            </a:r>
          </a:p>
          <a:p>
            <a:pPr algn="r">
              <a:defRPr sz="3200"/>
            </a:pPr>
            <a:r>
              <a:t>@PEMTweets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96FF"/>
        </a:solidFill>
      </p:bgPr>
    </p:bg>
    <p:spTree>
      <p:nvGrpSpPr>
        <p:cNvPr id="1" name=""/>
        <p:cNvGrpSpPr/>
        <p:nvPr/>
      </p:nvGrpSpPr>
      <p:grpSpPr>
        <a:xfrm>
          <a:off x="0" y="0"/>
          <a:ext cx="0" cy="0"/>
          <a:chOff x="0" y="0"/>
          <a:chExt cx="0" cy="0"/>
        </a:xfrm>
      </p:grpSpPr>
      <p:sp>
        <p:nvSpPr>
          <p:cNvPr id="174" name="Shunts"/>
          <p:cNvSpPr txBox="1"/>
          <p:nvPr>
            <p:ph type="title"/>
          </p:nvPr>
        </p:nvSpPr>
        <p:spPr>
          <a:xfrm>
            <a:off x="1689100" y="5715000"/>
            <a:ext cx="21005800" cy="2286000"/>
          </a:xfrm>
          <a:prstGeom prst="rect">
            <a:avLst/>
          </a:prstGeom>
        </p:spPr>
        <p:txBody>
          <a:bodyPr/>
          <a:lstStyle>
            <a:lvl1pPr defTabSz="412750">
              <a:defRPr sz="14400">
                <a:solidFill>
                  <a:srgbClr val="FFFFFF"/>
                </a:solidFill>
              </a:defRPr>
            </a:lvl1pPr>
          </a:lstStyle>
          <a:p>
            <a:pPr/>
            <a:r>
              <a:t>Shunts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r"/>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unt devices"/>
          <p:cNvSpPr txBox="1"/>
          <p:nvPr>
            <p:ph type="title"/>
          </p:nvPr>
        </p:nvSpPr>
        <p:spPr>
          <a:prstGeom prst="rect">
            <a:avLst/>
          </a:prstGeom>
        </p:spPr>
        <p:txBody>
          <a:bodyPr/>
          <a:lstStyle/>
          <a:p>
            <a:pPr/>
            <a:r>
              <a:t>Shunt devices</a:t>
            </a:r>
          </a:p>
        </p:txBody>
      </p:sp>
      <p:sp>
        <p:nvSpPr>
          <p:cNvPr id="177" name="Proximal portion is placed in a ventricle (usually the right)…"/>
          <p:cNvSpPr txBox="1"/>
          <p:nvPr>
            <p:ph type="body" idx="1"/>
          </p:nvPr>
        </p:nvSpPr>
        <p:spPr>
          <a:prstGeom prst="rect">
            <a:avLst/>
          </a:prstGeom>
        </p:spPr>
        <p:txBody>
          <a:bodyPr/>
          <a:lstStyle/>
          <a:p>
            <a:pPr marL="0" indent="0" defTabSz="676909">
              <a:spcBef>
                <a:spcPts val="4800"/>
              </a:spcBef>
              <a:buSzTx/>
              <a:buNone/>
              <a:defRPr sz="3936">
                <a:latin typeface="+mn-lt"/>
                <a:ea typeface="+mn-ea"/>
                <a:cs typeface="+mn-cs"/>
                <a:sym typeface="Helvetica Neue Medium"/>
              </a:defRPr>
            </a:pPr>
            <a:r>
              <a:rPr b="1">
                <a:latin typeface="Helvetica Neue"/>
                <a:ea typeface="Helvetica Neue"/>
                <a:cs typeface="Helvetica Neue"/>
                <a:sym typeface="Helvetica Neue"/>
              </a:rPr>
              <a:t>Proximal portion</a:t>
            </a:r>
            <a:r>
              <a:t> is placed in a ventricle (usually the right)</a:t>
            </a:r>
          </a:p>
          <a:p>
            <a:pPr lvl="1" marL="0" indent="520700" defTabSz="676909">
              <a:spcBef>
                <a:spcPts val="4800"/>
              </a:spcBef>
              <a:buSzTx/>
              <a:buNone/>
              <a:defRPr sz="3936">
                <a:latin typeface="+mn-lt"/>
                <a:ea typeface="+mn-ea"/>
                <a:cs typeface="+mn-cs"/>
                <a:sym typeface="Helvetica Neue Medium"/>
              </a:defRPr>
            </a:pPr>
            <a:r>
              <a:t>Could also be in an intracranial cyst or lumbar subarachnoid space</a:t>
            </a:r>
          </a:p>
          <a:p>
            <a:pPr marL="0" indent="0" defTabSz="676909">
              <a:spcBef>
                <a:spcPts val="4800"/>
              </a:spcBef>
              <a:buSzTx/>
              <a:buNone/>
              <a:defRPr sz="3936">
                <a:latin typeface="+mn-lt"/>
                <a:ea typeface="+mn-ea"/>
                <a:cs typeface="+mn-cs"/>
                <a:sym typeface="Helvetica Neue Medium"/>
              </a:defRPr>
            </a:pPr>
          </a:p>
          <a:p>
            <a:pPr marL="0" indent="0" defTabSz="676909">
              <a:spcBef>
                <a:spcPts val="4800"/>
              </a:spcBef>
              <a:buSzTx/>
              <a:buNone/>
              <a:defRPr b="1" sz="3936"/>
            </a:pPr>
            <a:r>
              <a:t>Distal portion</a:t>
            </a:r>
          </a:p>
          <a:p>
            <a:pPr lvl="1" marL="0" indent="520700" defTabSz="676909">
              <a:spcBef>
                <a:spcPts val="4800"/>
              </a:spcBef>
              <a:buSzTx/>
              <a:buNone/>
              <a:defRPr sz="3936">
                <a:latin typeface="+mn-lt"/>
                <a:ea typeface="+mn-ea"/>
                <a:cs typeface="+mn-cs"/>
                <a:sym typeface="Helvetica Neue Medium"/>
              </a:defRPr>
            </a:pPr>
            <a:r>
              <a:t>Internalized: peritoneum, pleura, atrium</a:t>
            </a:r>
          </a:p>
          <a:p>
            <a:pPr lvl="1" marL="0" indent="520700" defTabSz="676909">
              <a:spcBef>
                <a:spcPts val="4800"/>
              </a:spcBef>
              <a:buSzTx/>
              <a:buNone/>
              <a:defRPr sz="3936">
                <a:latin typeface="+mn-lt"/>
                <a:ea typeface="+mn-ea"/>
                <a:cs typeface="+mn-cs"/>
                <a:sym typeface="Helvetica Neue Medium"/>
              </a:defRPr>
            </a:pPr>
            <a:r>
              <a:t>Externalized</a:t>
            </a:r>
          </a:p>
          <a:p>
            <a:pPr lvl="2" marL="0" indent="1041400" defTabSz="676909">
              <a:spcBef>
                <a:spcPts val="4800"/>
              </a:spcBef>
              <a:buSzTx/>
              <a:buNone/>
              <a:defRPr sz="3936">
                <a:latin typeface="+mn-lt"/>
                <a:ea typeface="+mn-ea"/>
                <a:cs typeface="+mn-cs"/>
                <a:sym typeface="Helvetica Neue Medium"/>
              </a:defRPr>
            </a:pPr>
            <a:r>
              <a:t>EVD: Acute hydrocephalus for pressure monitoring, infected shunt</a:t>
            </a:r>
          </a:p>
          <a:p>
            <a:pPr lvl="2" marL="0" indent="1041400" defTabSz="676909">
              <a:spcBef>
                <a:spcPts val="4800"/>
              </a:spcBef>
              <a:buSzTx/>
              <a:buNone/>
              <a:defRPr sz="3936">
                <a:latin typeface="+mn-lt"/>
                <a:ea typeface="+mn-ea"/>
                <a:cs typeface="+mn-cs"/>
                <a:sym typeface="Helvetica Neue Medium"/>
              </a:defRPr>
            </a:pPr>
            <a:r>
              <a:t>Ommaya reservoir: Generally for administration of drugs (antibiotics or chemo)</a:t>
            </a:r>
          </a:p>
        </p:txBody>
      </p:sp>
      <p:sp>
        <p:nvSpPr>
          <p:cNvPr id="178" name="Rectangle"/>
          <p:cNvSpPr/>
          <p:nvPr/>
        </p:nvSpPr>
        <p:spPr>
          <a:xfrm>
            <a:off x="-94819" y="13216024"/>
            <a:ext cx="24573637" cy="54415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d"/>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Circle"/>
          <p:cNvSpPr/>
          <p:nvPr/>
        </p:nvSpPr>
        <p:spPr>
          <a:xfrm>
            <a:off x="7426738" y="9248912"/>
            <a:ext cx="6311910" cy="6311910"/>
          </a:xfrm>
          <a:prstGeom prst="ellipse">
            <a:avLst/>
          </a:prstGeom>
          <a:solidFill>
            <a:srgbClr val="FF2F92">
              <a:alpha val="50000"/>
            </a:srgb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1" name="Rounded Rectangle"/>
          <p:cNvSpPr/>
          <p:nvPr/>
        </p:nvSpPr>
        <p:spPr>
          <a:xfrm>
            <a:off x="12705521" y="1814279"/>
            <a:ext cx="12832351" cy="6092809"/>
          </a:xfrm>
          <a:prstGeom prst="roundRect">
            <a:avLst>
              <a:gd name="adj" fmla="val 20724"/>
            </a:avLst>
          </a:prstGeom>
          <a:solidFill>
            <a:srgbClr val="EBEBEB">
              <a:alpha val="65767"/>
            </a:srgb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2" name="Rounded Rectangle"/>
          <p:cNvSpPr/>
          <p:nvPr/>
        </p:nvSpPr>
        <p:spPr>
          <a:xfrm>
            <a:off x="8044362" y="5156857"/>
            <a:ext cx="4019392" cy="544151"/>
          </a:xfrm>
          <a:prstGeom prst="roundRect">
            <a:avLst>
              <a:gd name="adj" fmla="val 50000"/>
            </a:avLst>
          </a:prstGeom>
          <a:solidFill>
            <a:srgbClr val="D6D6D6"/>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3" name="Rounded Rectangle"/>
          <p:cNvSpPr/>
          <p:nvPr/>
        </p:nvSpPr>
        <p:spPr>
          <a:xfrm>
            <a:off x="13301870" y="3727174"/>
            <a:ext cx="7732560" cy="2392208"/>
          </a:xfrm>
          <a:prstGeom prst="roundRect">
            <a:avLst>
              <a:gd name="adj" fmla="val 46842"/>
            </a:avLst>
          </a:prstGeom>
          <a:solidFill>
            <a:srgbClr val="FFD479">
              <a:alpha val="66438"/>
            </a:srgb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4" name="Rectangle"/>
          <p:cNvSpPr/>
          <p:nvPr/>
        </p:nvSpPr>
        <p:spPr>
          <a:xfrm>
            <a:off x="-94819" y="13216024"/>
            <a:ext cx="24573637" cy="54415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3" name="Connection Line"/>
          <p:cNvSpPr/>
          <p:nvPr/>
        </p:nvSpPr>
        <p:spPr>
          <a:xfrm>
            <a:off x="11783333" y="4864680"/>
            <a:ext cx="2736195" cy="557096"/>
          </a:xfrm>
          <a:custGeom>
            <a:avLst/>
            <a:gdLst/>
            <a:ahLst/>
            <a:cxnLst>
              <a:cxn ang="0">
                <a:pos x="wd2" y="hd2"/>
              </a:cxn>
              <a:cxn ang="5400000">
                <a:pos x="wd2" y="hd2"/>
              </a:cxn>
              <a:cxn ang="10800000">
                <a:pos x="wd2" y="hd2"/>
              </a:cxn>
              <a:cxn ang="16200000">
                <a:pos x="wd2" y="hd2"/>
              </a:cxn>
            </a:cxnLst>
            <a:rect l="0" t="0" r="r" b="b"/>
            <a:pathLst>
              <a:path w="21600" h="19194" fill="norm" stroke="1" extrusionOk="0">
                <a:moveTo>
                  <a:pt x="0" y="18347"/>
                </a:moveTo>
                <a:cubicBezTo>
                  <a:pt x="8169" y="21600"/>
                  <a:pt x="15369" y="15484"/>
                  <a:pt x="21600" y="0"/>
                </a:cubicBezTo>
              </a:path>
            </a:pathLst>
          </a:custGeom>
          <a:ln w="330200">
            <a:solidFill>
              <a:srgbClr val="929292"/>
            </a:solidFill>
            <a:miter lim="400000"/>
          </a:ln>
        </p:spPr>
        <p:txBody>
          <a:bodyPr/>
          <a:lstStyle/>
          <a:p>
            <a:pPr/>
          </a:p>
        </p:txBody>
      </p:sp>
      <p:sp>
        <p:nvSpPr>
          <p:cNvPr id="186" name="Rounded Rectangle"/>
          <p:cNvSpPr/>
          <p:nvPr/>
        </p:nvSpPr>
        <p:spPr>
          <a:xfrm>
            <a:off x="8768739" y="4892260"/>
            <a:ext cx="2570638" cy="1073345"/>
          </a:xfrm>
          <a:prstGeom prst="roundRect">
            <a:avLst>
              <a:gd name="adj" fmla="val 46842"/>
            </a:avLst>
          </a:prstGeom>
          <a:solidFill>
            <a:srgbClr val="C0C0C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4" name="Connection Line"/>
          <p:cNvSpPr/>
          <p:nvPr/>
        </p:nvSpPr>
        <p:spPr>
          <a:xfrm>
            <a:off x="2875080" y="5411332"/>
            <a:ext cx="6378953" cy="6180380"/>
          </a:xfrm>
          <a:custGeom>
            <a:avLst/>
            <a:gdLst/>
            <a:ahLst/>
            <a:cxnLst>
              <a:cxn ang="0">
                <a:pos x="wd2" y="hd2"/>
              </a:cxn>
              <a:cxn ang="5400000">
                <a:pos x="wd2" y="hd2"/>
              </a:cxn>
              <a:cxn ang="10800000">
                <a:pos x="wd2" y="hd2"/>
              </a:cxn>
              <a:cxn ang="16200000">
                <a:pos x="wd2" y="hd2"/>
              </a:cxn>
            </a:cxnLst>
            <a:rect l="0" t="0" r="r" b="b"/>
            <a:pathLst>
              <a:path w="16225" h="21600" fill="norm" stroke="1" extrusionOk="0">
                <a:moveTo>
                  <a:pt x="16225" y="21600"/>
                </a:moveTo>
                <a:cubicBezTo>
                  <a:pt x="-4554" y="10652"/>
                  <a:pt x="-5375" y="3452"/>
                  <a:pt x="13761" y="0"/>
                </a:cubicBezTo>
              </a:path>
            </a:pathLst>
          </a:custGeom>
          <a:ln w="330200">
            <a:solidFill>
              <a:srgbClr val="929292"/>
            </a:solidFill>
            <a:miter lim="400000"/>
          </a:ln>
        </p:spPr>
        <p:txBody>
          <a:bodyPr/>
          <a:lstStyle/>
          <a:p>
            <a:pPr/>
          </a:p>
        </p:txBody>
      </p:sp>
      <p:sp>
        <p:nvSpPr>
          <p:cNvPr id="188" name="Rounded Rectangle"/>
          <p:cNvSpPr/>
          <p:nvPr/>
        </p:nvSpPr>
        <p:spPr>
          <a:xfrm>
            <a:off x="8958354" y="5156857"/>
            <a:ext cx="954797" cy="544151"/>
          </a:xfrm>
          <a:prstGeom prst="roundRect">
            <a:avLst>
              <a:gd name="adj" fmla="val 50000"/>
            </a:avLst>
          </a:prstGeom>
          <a:solidFill>
            <a:srgbClr val="EBEBEB"/>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89" name="Rounded Rectangle"/>
          <p:cNvSpPr/>
          <p:nvPr/>
        </p:nvSpPr>
        <p:spPr>
          <a:xfrm>
            <a:off x="16432696" y="6796875"/>
            <a:ext cx="11234756" cy="3399753"/>
          </a:xfrm>
          <a:prstGeom prst="roundRect">
            <a:avLst>
              <a:gd name="adj" fmla="val 37139"/>
            </a:avLst>
          </a:prstGeom>
          <a:solidFill>
            <a:srgbClr val="EBEBEB">
              <a:alpha val="65767"/>
            </a:srgb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90" name="Ventricular Catheter"/>
          <p:cNvSpPr txBox="1"/>
          <p:nvPr/>
        </p:nvSpPr>
        <p:spPr>
          <a:xfrm>
            <a:off x="12525286" y="3097702"/>
            <a:ext cx="3240940" cy="1557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4800"/>
            </a:pPr>
            <a:r>
              <a:t>Ventricular</a:t>
            </a:r>
            <a:br/>
            <a:r>
              <a:t>Catheter</a:t>
            </a:r>
          </a:p>
        </p:txBody>
      </p:sp>
      <p:sp>
        <p:nvSpPr>
          <p:cNvPr id="191" name="Distal Catheter"/>
          <p:cNvSpPr txBox="1"/>
          <p:nvPr/>
        </p:nvSpPr>
        <p:spPr>
          <a:xfrm>
            <a:off x="2868824" y="10137919"/>
            <a:ext cx="2643531" cy="15571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4800"/>
            </a:pPr>
            <a:r>
              <a:t>Distal</a:t>
            </a:r>
            <a:br/>
            <a:r>
              <a:t>Catheter</a:t>
            </a:r>
          </a:p>
        </p:txBody>
      </p:sp>
      <p:sp>
        <p:nvSpPr>
          <p:cNvPr id="192" name="Valve"/>
          <p:cNvSpPr txBox="1"/>
          <p:nvPr/>
        </p:nvSpPr>
        <p:spPr>
          <a:xfrm>
            <a:off x="9234603" y="3918785"/>
            <a:ext cx="1638911"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4800"/>
            </a:lvl1pPr>
          </a:lstStyle>
          <a:p>
            <a:pPr/>
            <a:r>
              <a:t>Valve</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ctangle"/>
          <p:cNvSpPr/>
          <p:nvPr/>
        </p:nvSpPr>
        <p:spPr>
          <a:xfrm>
            <a:off x="-94819" y="13216024"/>
            <a:ext cx="24573637" cy="54415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97" name="Image" descr="Image"/>
          <p:cNvPicPr>
            <a:picLocks noChangeAspect="1"/>
          </p:cNvPicPr>
          <p:nvPr/>
        </p:nvPicPr>
        <p:blipFill>
          <a:blip r:embed="rId2">
            <a:extLst/>
          </a:blip>
          <a:stretch>
            <a:fillRect/>
          </a:stretch>
        </p:blipFill>
        <p:spPr>
          <a:xfrm>
            <a:off x="1392983" y="355375"/>
            <a:ext cx="21598034" cy="1265027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Rectangle"/>
          <p:cNvSpPr/>
          <p:nvPr/>
        </p:nvSpPr>
        <p:spPr>
          <a:xfrm>
            <a:off x="-94819" y="13216024"/>
            <a:ext cx="24573637" cy="54415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00" name="Image" descr="Image"/>
          <p:cNvPicPr>
            <a:picLocks noChangeAspect="1"/>
          </p:cNvPicPr>
          <p:nvPr/>
        </p:nvPicPr>
        <p:blipFill>
          <a:blip r:embed="rId2">
            <a:extLst/>
          </a:blip>
          <a:stretch>
            <a:fillRect/>
          </a:stretch>
        </p:blipFill>
        <p:spPr>
          <a:xfrm>
            <a:off x="2373847" y="373170"/>
            <a:ext cx="19636306" cy="125170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Complications"/>
          <p:cNvSpPr txBox="1"/>
          <p:nvPr>
            <p:ph type="title"/>
          </p:nvPr>
        </p:nvSpPr>
        <p:spPr>
          <a:prstGeom prst="rect">
            <a:avLst/>
          </a:prstGeom>
        </p:spPr>
        <p:txBody>
          <a:bodyPr/>
          <a:lstStyle/>
          <a:p>
            <a:pPr/>
            <a:r>
              <a:t>Complications</a:t>
            </a:r>
          </a:p>
        </p:txBody>
      </p:sp>
      <p:sp>
        <p:nvSpPr>
          <p:cNvPr id="203" name="Infection…"/>
          <p:cNvSpPr txBox="1"/>
          <p:nvPr>
            <p:ph type="body" idx="1"/>
          </p:nvPr>
        </p:nvSpPr>
        <p:spPr>
          <a:xfrm>
            <a:off x="4746916" y="3149600"/>
            <a:ext cx="17947984" cy="9296400"/>
          </a:xfrm>
          <a:prstGeom prst="rect">
            <a:avLst/>
          </a:prstGeom>
        </p:spPr>
        <p:txBody>
          <a:bodyPr/>
          <a:lstStyle/>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Infection</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Malfunction</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Over drainage</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Under drainage</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Subdural hematoma</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Multiloculated hydrocephalus</a:t>
            </a:r>
            <a:endParaRPr b="1">
              <a:latin typeface="Helvetica Neue"/>
              <a:ea typeface="Helvetica Neue"/>
              <a:cs typeface="Helvetica Neue"/>
              <a:sym typeface="Helvetica Neue"/>
            </a:endParaRPr>
          </a:p>
          <a:p>
            <a:pPr marL="0" indent="0" defTabSz="784225">
              <a:spcBef>
                <a:spcPts val="5600"/>
              </a:spcBef>
              <a:buSzTx/>
              <a:buNone/>
              <a:defRPr sz="4560">
                <a:latin typeface="+mn-lt"/>
                <a:ea typeface="+mn-ea"/>
                <a:cs typeface="+mn-cs"/>
                <a:sym typeface="Helvetica Neue Medium"/>
              </a:defRPr>
            </a:pPr>
            <a:r>
              <a:rPr b="1">
                <a:latin typeface="Helvetica Neue"/>
                <a:ea typeface="Helvetica Neue"/>
                <a:cs typeface="Helvetica Neue"/>
                <a:sym typeface="Helvetica Neue"/>
              </a:rPr>
              <a:t>Seizures</a:t>
            </a:r>
          </a:p>
        </p:txBody>
      </p:sp>
      <p:sp>
        <p:nvSpPr>
          <p:cNvPr id="204" name="Rectangle"/>
          <p:cNvSpPr/>
          <p:nvPr/>
        </p:nvSpPr>
        <p:spPr>
          <a:xfrm>
            <a:off x="-94819" y="13216024"/>
            <a:ext cx="24573637" cy="544151"/>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2F92"/>
        </a:solidFill>
      </p:bgPr>
    </p:bg>
    <p:spTree>
      <p:nvGrpSpPr>
        <p:cNvPr id="1" name=""/>
        <p:cNvGrpSpPr/>
        <p:nvPr/>
      </p:nvGrpSpPr>
      <p:grpSpPr>
        <a:xfrm>
          <a:off x="0" y="0"/>
          <a:ext cx="0" cy="0"/>
          <a:chOff x="0" y="0"/>
          <a:chExt cx="0" cy="0"/>
        </a:xfrm>
      </p:grpSpPr>
      <p:sp>
        <p:nvSpPr>
          <p:cNvPr id="208" name="Shunt Infections"/>
          <p:cNvSpPr txBox="1"/>
          <p:nvPr>
            <p:ph type="title"/>
          </p:nvPr>
        </p:nvSpPr>
        <p:spPr>
          <a:xfrm>
            <a:off x="1689100" y="5715000"/>
            <a:ext cx="21005800" cy="2286000"/>
          </a:xfrm>
          <a:prstGeom prst="rect">
            <a:avLst/>
          </a:prstGeom>
        </p:spPr>
        <p:txBody>
          <a:bodyPr/>
          <a:lstStyle>
            <a:lvl1pPr defTabSz="412750">
              <a:defRPr sz="14400">
                <a:solidFill>
                  <a:srgbClr val="FFFFFF"/>
                </a:solidFill>
              </a:defRPr>
            </a:lvl1pPr>
          </a:lstStyle>
          <a:p>
            <a:pPr/>
            <a:r>
              <a:t>Shunt Infections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r"/>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5-15% overall risk…"/>
          <p:cNvSpPr txBox="1"/>
          <p:nvPr>
            <p:ph type="body" idx="1"/>
          </p:nvPr>
        </p:nvSpPr>
        <p:spPr>
          <a:prstGeom prst="rect">
            <a:avLst/>
          </a:prstGeom>
        </p:spPr>
        <p:txBody>
          <a:bodyPr/>
          <a:lstStyle/>
          <a:p>
            <a:pPr marL="0" indent="0">
              <a:buSzTx/>
              <a:buNone/>
              <a:defRPr>
                <a:latin typeface="+mn-lt"/>
                <a:ea typeface="+mn-ea"/>
                <a:cs typeface="+mn-cs"/>
                <a:sym typeface="Helvetica Neue Medium"/>
              </a:defRPr>
            </a:pPr>
            <a:r>
              <a:t>5-15% overall risk</a:t>
            </a:r>
          </a:p>
          <a:p>
            <a:pPr marL="0" indent="0">
              <a:buSzTx/>
              <a:buNone/>
              <a:defRPr>
                <a:latin typeface="+mn-lt"/>
                <a:ea typeface="+mn-ea"/>
                <a:cs typeface="+mn-cs"/>
                <a:sym typeface="Helvetica Neue Medium"/>
              </a:defRPr>
            </a:pPr>
            <a:r>
              <a:t>Fever is variably present, and meningeal signs are not correlative</a:t>
            </a:r>
          </a:p>
          <a:p>
            <a:pPr marL="0" indent="0">
              <a:buSzTx/>
              <a:buNone/>
              <a:defRPr>
                <a:latin typeface="+mn-lt"/>
                <a:ea typeface="+mn-ea"/>
                <a:cs typeface="+mn-cs"/>
                <a:sym typeface="Helvetica Neue Medium"/>
              </a:defRPr>
            </a:pPr>
            <a:r>
              <a:t>Ventriculoperitoneal shunt infections can also present with GI Sx/peritonitis</a:t>
            </a:r>
          </a:p>
          <a:p>
            <a:pPr marL="0" indent="0">
              <a:buSzTx/>
              <a:buNone/>
              <a:defRPr>
                <a:latin typeface="+mn-lt"/>
                <a:ea typeface="+mn-ea"/>
                <a:cs typeface="+mn-cs"/>
                <a:sym typeface="Helvetica Neue Medium"/>
              </a:defRPr>
            </a:pPr>
            <a:r>
              <a:t>VA shunts with endocarditis</a:t>
            </a:r>
          </a:p>
        </p:txBody>
      </p:sp>
      <p:sp>
        <p:nvSpPr>
          <p:cNvPr id="211"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12"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750">
        <p:push dir="d"/>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unt infections are more likely in the first month after placement"/>
          <p:cNvSpPr txBox="1"/>
          <p:nvPr>
            <p:ph type="body" idx="1"/>
          </p:nvPr>
        </p:nvSpPr>
        <p:spPr>
          <a:xfrm>
            <a:off x="1689100" y="1492809"/>
            <a:ext cx="21005800" cy="10953191"/>
          </a:xfrm>
          <a:prstGeom prst="rect">
            <a:avLst/>
          </a:prstGeom>
        </p:spPr>
        <p:txBody>
          <a:bodyPr/>
          <a:lstStyle/>
          <a:p>
            <a:pPr marL="0" indent="0" algn="ctr">
              <a:buSzTx/>
              <a:buNone/>
              <a:defRPr sz="9600">
                <a:latin typeface="+mn-lt"/>
                <a:ea typeface="+mn-ea"/>
                <a:cs typeface="+mn-cs"/>
                <a:sym typeface="Helvetica Neue Medium"/>
              </a:defRPr>
            </a:pPr>
            <a:r>
              <a:t>Shunt infections are more likely in the </a:t>
            </a:r>
            <a:r>
              <a:rPr>
                <a:solidFill>
                  <a:srgbClr val="FF2F92"/>
                </a:solidFill>
              </a:rPr>
              <a:t>first month</a:t>
            </a:r>
            <a:r>
              <a:t> after placement</a:t>
            </a:r>
          </a:p>
        </p:txBody>
      </p:sp>
      <p:sp>
        <p:nvSpPr>
          <p:cNvPr id="217"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Younger age…"/>
          <p:cNvSpPr txBox="1"/>
          <p:nvPr>
            <p:ph type="body" idx="1"/>
          </p:nvPr>
        </p:nvSpPr>
        <p:spPr>
          <a:xfrm>
            <a:off x="6416267" y="3149600"/>
            <a:ext cx="16278633" cy="9296400"/>
          </a:xfrm>
          <a:prstGeom prst="rect">
            <a:avLst/>
          </a:prstGeom>
        </p:spPr>
        <p:txBody>
          <a:bodyPr/>
          <a:lstStyle/>
          <a:p>
            <a:pPr marL="365759" indent="-365759" defTabSz="457200">
              <a:spcBef>
                <a:spcPts val="0"/>
              </a:spcBef>
              <a:buSzTx/>
              <a:buNone/>
              <a:defRPr sz="1440">
                <a:latin typeface="Arial"/>
                <a:ea typeface="Arial"/>
                <a:cs typeface="Arial"/>
                <a:sym typeface="Arial"/>
              </a:defRPr>
            </a:pPr>
          </a:p>
          <a:p>
            <a:pPr marL="0" indent="0" defTabSz="457200">
              <a:spcBef>
                <a:spcPts val="4000"/>
              </a:spcBef>
              <a:buSzTx/>
              <a:buNone/>
            </a:pPr>
            <a:r>
              <a:t>Younger age</a:t>
            </a:r>
          </a:p>
          <a:p>
            <a:pPr marL="0" indent="0" defTabSz="457200">
              <a:spcBef>
                <a:spcPts val="4000"/>
              </a:spcBef>
              <a:buSzTx/>
              <a:buNone/>
            </a:pPr>
            <a:r>
              <a:t>Previous shunt infection</a:t>
            </a:r>
          </a:p>
          <a:p>
            <a:pPr marL="0" indent="0" defTabSz="457200">
              <a:spcBef>
                <a:spcPts val="4000"/>
              </a:spcBef>
              <a:buSzTx/>
              <a:buNone/>
            </a:pPr>
            <a:r>
              <a:t>Certain causes of hydrocephalus (more likely after purulent meningitis, hemorrhage, or myelomeningocele)</a:t>
            </a:r>
          </a:p>
          <a:p>
            <a:pPr marL="0" indent="0" defTabSz="457200">
              <a:spcBef>
                <a:spcPts val="4000"/>
              </a:spcBef>
              <a:buSzTx/>
              <a:buNone/>
            </a:pPr>
            <a:r>
              <a:t>Shunt revision - especially ≥3 revisions</a:t>
            </a:r>
          </a:p>
        </p:txBody>
      </p:sp>
      <p:sp>
        <p:nvSpPr>
          <p:cNvPr id="222"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3"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
        <p:nvSpPr>
          <p:cNvPr id="224" name="Risk factors"/>
          <p:cNvSpPr txBox="1"/>
          <p:nvPr/>
        </p:nvSpPr>
        <p:spPr>
          <a:xfrm>
            <a:off x="1214659" y="6591861"/>
            <a:ext cx="3784161" cy="2310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7200"/>
            </a:lvl1pPr>
          </a:lstStyle>
          <a:p>
            <a:pPr/>
            <a:r>
              <a:t>Risk factors</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461056"/>
            <a:satOff val="4338"/>
            <a:lumOff val="-10225"/>
          </a:schemeClr>
        </a:solidFill>
      </p:bgPr>
    </p:bg>
    <p:spTree>
      <p:nvGrpSpPr>
        <p:cNvPr id="1" name=""/>
        <p:cNvGrpSpPr/>
        <p:nvPr/>
      </p:nvGrpSpPr>
      <p:grpSpPr>
        <a:xfrm>
          <a:off x="0" y="0"/>
          <a:ext cx="0" cy="0"/>
          <a:chOff x="0" y="0"/>
          <a:chExt cx="0" cy="0"/>
        </a:xfrm>
      </p:grpSpPr>
      <p:sp>
        <p:nvSpPr>
          <p:cNvPr id="122" name="Hydrocephalus"/>
          <p:cNvSpPr txBox="1"/>
          <p:nvPr>
            <p:ph type="title"/>
          </p:nvPr>
        </p:nvSpPr>
        <p:spPr>
          <a:xfrm>
            <a:off x="1689100" y="5715000"/>
            <a:ext cx="21005800" cy="2286000"/>
          </a:xfrm>
          <a:prstGeom prst="rect">
            <a:avLst/>
          </a:prstGeom>
        </p:spPr>
        <p:txBody>
          <a:bodyPr/>
          <a:lstStyle>
            <a:lvl1pPr defTabSz="412750">
              <a:defRPr sz="14400">
                <a:solidFill>
                  <a:srgbClr val="FFFFFF"/>
                </a:solidFill>
              </a:defRPr>
            </a:lvl1pPr>
          </a:lstStyle>
          <a:p>
            <a:pPr/>
            <a:r>
              <a:t>Hydrocephalus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u"/>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Less experienced neurosurgeon…"/>
          <p:cNvSpPr txBox="1"/>
          <p:nvPr>
            <p:ph type="body" idx="1"/>
          </p:nvPr>
        </p:nvSpPr>
        <p:spPr>
          <a:xfrm>
            <a:off x="6820969" y="3149600"/>
            <a:ext cx="15873931" cy="9296400"/>
          </a:xfrm>
          <a:prstGeom prst="rect">
            <a:avLst/>
          </a:prstGeom>
        </p:spPr>
        <p:txBody>
          <a:bodyPr/>
          <a:lstStyle/>
          <a:p>
            <a:pPr marL="0" indent="0" defTabSz="457200">
              <a:spcBef>
                <a:spcPts val="4000"/>
              </a:spcBef>
              <a:buSzTx/>
              <a:buNone/>
            </a:pPr>
            <a:r>
              <a:t>Less experienced neurosurgeon</a:t>
            </a:r>
          </a:p>
          <a:p>
            <a:pPr marL="0" indent="0" defTabSz="457200">
              <a:spcBef>
                <a:spcPts val="4000"/>
              </a:spcBef>
              <a:buSzTx/>
              <a:buNone/>
            </a:pPr>
            <a:r>
              <a:t>More people in the OR</a:t>
            </a:r>
          </a:p>
          <a:p>
            <a:pPr marL="0" indent="0" defTabSz="457200">
              <a:spcBef>
                <a:spcPts val="4000"/>
              </a:spcBef>
              <a:buSzTx/>
              <a:buNone/>
            </a:pPr>
            <a:r>
              <a:t>Use of a neuroendoscope</a:t>
            </a:r>
          </a:p>
          <a:p>
            <a:pPr marL="0" indent="0" defTabSz="457200">
              <a:spcBef>
                <a:spcPts val="4000"/>
              </a:spcBef>
              <a:buSzTx/>
              <a:buNone/>
            </a:pPr>
            <a:r>
              <a:t>Longer duration of the shunt procedure</a:t>
            </a:r>
          </a:p>
          <a:p>
            <a:pPr marL="0" indent="0" defTabSz="457200">
              <a:spcBef>
                <a:spcPts val="4000"/>
              </a:spcBef>
              <a:buSzTx/>
              <a:buNone/>
            </a:pPr>
            <a:r>
              <a:t>For VA shunts insertion of the catheter below T7 vertebral body</a:t>
            </a:r>
          </a:p>
          <a:p>
            <a:pPr marL="0" indent="0" defTabSz="457200">
              <a:spcBef>
                <a:spcPts val="4000"/>
              </a:spcBef>
              <a:buSzTx/>
              <a:buNone/>
            </a:pPr>
            <a:r>
              <a:t>Skin preparation/shaving of skin</a:t>
            </a:r>
          </a:p>
        </p:txBody>
      </p:sp>
      <p:sp>
        <p:nvSpPr>
          <p:cNvPr id="227"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8"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
        <p:nvSpPr>
          <p:cNvPr id="229" name="Risk factors"/>
          <p:cNvSpPr txBox="1"/>
          <p:nvPr/>
        </p:nvSpPr>
        <p:spPr>
          <a:xfrm>
            <a:off x="1214659" y="6591861"/>
            <a:ext cx="3784161" cy="23102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7200"/>
            </a:lvl1pPr>
          </a:lstStyle>
          <a:p>
            <a:pPr/>
            <a:r>
              <a:t>Risk factors</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External Ventricular Drain risk is up to 1 in 5…"/>
          <p:cNvSpPr txBox="1"/>
          <p:nvPr>
            <p:ph type="body" idx="1"/>
          </p:nvPr>
        </p:nvSpPr>
        <p:spPr>
          <a:xfrm>
            <a:off x="6820969" y="3149600"/>
            <a:ext cx="15873931" cy="9296400"/>
          </a:xfrm>
          <a:prstGeom prst="rect">
            <a:avLst/>
          </a:prstGeom>
        </p:spPr>
        <p:txBody>
          <a:bodyPr/>
          <a:lstStyle/>
          <a:p>
            <a:pPr marL="0" indent="0" defTabSz="457200">
              <a:spcBef>
                <a:spcPts val="4000"/>
              </a:spcBef>
              <a:buSzTx/>
              <a:buNone/>
            </a:pPr>
            <a:r>
              <a:t>External Ventricular Drain risk is up to 1 in 5</a:t>
            </a:r>
          </a:p>
          <a:p>
            <a:pPr marL="0" indent="0" defTabSz="457200">
              <a:spcBef>
                <a:spcPts val="4000"/>
              </a:spcBef>
              <a:buSzTx/>
              <a:buNone/>
            </a:pPr>
            <a:r>
              <a:t>10.6 infections per 1000 catheter days</a:t>
            </a:r>
          </a:p>
          <a:p>
            <a:pPr marL="0" indent="0" defTabSz="457200">
              <a:spcBef>
                <a:spcPts val="4000"/>
              </a:spcBef>
              <a:buSzTx/>
              <a:buNone/>
            </a:pPr>
            <a:r>
              <a:t>Risk greatest if in place &gt;5 days</a:t>
            </a:r>
          </a:p>
        </p:txBody>
      </p:sp>
      <p:sp>
        <p:nvSpPr>
          <p:cNvPr id="232"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3"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
        <p:nvSpPr>
          <p:cNvPr id="234" name="EVD"/>
          <p:cNvSpPr txBox="1"/>
          <p:nvPr/>
        </p:nvSpPr>
        <p:spPr>
          <a:xfrm>
            <a:off x="1214659" y="7150661"/>
            <a:ext cx="3784161" cy="1192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7200"/>
            </a:lvl1pPr>
          </a:lstStyle>
          <a:p>
            <a:pPr/>
            <a:r>
              <a:t>EVD</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Usually due to skin flora or more rarely hematogenous spread…"/>
          <p:cNvSpPr txBox="1"/>
          <p:nvPr>
            <p:ph type="body" idx="1"/>
          </p:nvPr>
        </p:nvSpPr>
        <p:spPr>
          <a:prstGeom prst="rect">
            <a:avLst/>
          </a:prstGeom>
        </p:spPr>
        <p:txBody>
          <a:bodyPr/>
          <a:lstStyle/>
          <a:p>
            <a:pPr marL="0" indent="0">
              <a:buSzTx/>
              <a:buNone/>
            </a:pPr>
            <a:r>
              <a:t>Usually due to skin flora or more rarely hematogenous spread</a:t>
            </a:r>
          </a:p>
          <a:p>
            <a:pPr marL="0" indent="0">
              <a:buSzTx/>
              <a:buNone/>
            </a:pPr>
            <a:r>
              <a:t>50% Coag negative Staph - ⅓ of Staph is Staph aureus</a:t>
            </a:r>
          </a:p>
          <a:p>
            <a:pPr marL="0" indent="0" defTabSz="457200">
              <a:spcBef>
                <a:spcPts val="0"/>
              </a:spcBef>
              <a:buSzTx/>
              <a:buNone/>
              <a:defRPr i="1"/>
            </a:pPr>
          </a:p>
          <a:p>
            <a:pPr marL="0" indent="0" defTabSz="457200">
              <a:spcBef>
                <a:spcPts val="0"/>
              </a:spcBef>
              <a:buSzTx/>
              <a:buNone/>
              <a:defRPr i="1"/>
            </a:pPr>
            <a:r>
              <a:t>Cutibacterium </a:t>
            </a:r>
            <a:r>
              <a:rPr i="0"/>
              <a:t>[FKA </a:t>
            </a:r>
            <a:r>
              <a:t>Propionibacterium</a:t>
            </a:r>
            <a:r>
              <a:rPr i="0"/>
              <a:t>]</a:t>
            </a:r>
            <a:r>
              <a:t> acnes</a:t>
            </a:r>
            <a:r>
              <a:rPr i="0"/>
              <a:t> and </a:t>
            </a:r>
            <a:r>
              <a:t>Corynebacterium jeikeium</a:t>
            </a:r>
          </a:p>
        </p:txBody>
      </p:sp>
      <p:sp>
        <p:nvSpPr>
          <p:cNvPr id="237"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8"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Most come from the proximal end…"/>
          <p:cNvSpPr txBox="1"/>
          <p:nvPr>
            <p:ph type="body" idx="1"/>
          </p:nvPr>
        </p:nvSpPr>
        <p:spPr>
          <a:prstGeom prst="rect">
            <a:avLst/>
          </a:prstGeom>
        </p:spPr>
        <p:txBody>
          <a:bodyPr/>
          <a:lstStyle/>
          <a:p>
            <a:pPr marL="0" indent="0">
              <a:buSzTx/>
              <a:buNone/>
            </a:pPr>
            <a:r>
              <a:t>Most come from the proximal end</a:t>
            </a:r>
          </a:p>
          <a:p>
            <a:pPr marL="0" indent="0">
              <a:buSzTx/>
              <a:buNone/>
            </a:pPr>
            <a:r>
              <a:t>Distal site infections are a result of contamination from peritonitis</a:t>
            </a:r>
          </a:p>
          <a:p>
            <a:pPr marL="0" indent="0">
              <a:buSzTx/>
              <a:buNone/>
            </a:pPr>
            <a:r>
              <a:t>Gram negatives, Pseudomonas, Streptococci, anaerobes are rare in kids</a:t>
            </a:r>
          </a:p>
        </p:txBody>
      </p:sp>
      <p:sp>
        <p:nvSpPr>
          <p:cNvPr id="243"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4"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Diagnosis requires an organism cultured from the CSF…"/>
          <p:cNvSpPr txBox="1"/>
          <p:nvPr>
            <p:ph type="body" idx="1"/>
          </p:nvPr>
        </p:nvSpPr>
        <p:spPr>
          <a:prstGeom prst="rect">
            <a:avLst/>
          </a:prstGeom>
        </p:spPr>
        <p:txBody>
          <a:bodyPr/>
          <a:lstStyle/>
          <a:p>
            <a:pPr marL="0" indent="0" defTabSz="635634">
              <a:spcBef>
                <a:spcPts val="4500"/>
              </a:spcBef>
              <a:buSzTx/>
              <a:buNone/>
              <a:defRPr b="1" sz="3696"/>
            </a:pPr>
            <a:r>
              <a:t>Diagnosis requires an organism cultured from the CSF</a:t>
            </a:r>
          </a:p>
          <a:p>
            <a:pPr lvl="3" marL="0" indent="1466850" defTabSz="635634">
              <a:spcBef>
                <a:spcPts val="4500"/>
              </a:spcBef>
              <a:buSzTx/>
              <a:buNone/>
              <a:defRPr i="1" sz="3696"/>
            </a:pPr>
            <a:r>
              <a:t>OR</a:t>
            </a:r>
          </a:p>
          <a:p>
            <a:pPr marL="0" indent="0" defTabSz="635634">
              <a:spcBef>
                <a:spcPts val="4500"/>
              </a:spcBef>
              <a:buSzTx/>
              <a:buNone/>
              <a:defRPr b="1" sz="3696"/>
            </a:pPr>
            <a:r>
              <a:t>&gt;1 year of age ≥2 of…</a:t>
            </a:r>
          </a:p>
          <a:p>
            <a:pPr lvl="1" marL="0" indent="488950" defTabSz="635634">
              <a:spcBef>
                <a:spcPts val="4500"/>
              </a:spcBef>
              <a:buSzTx/>
              <a:buNone/>
              <a:defRPr sz="3696"/>
            </a:pPr>
            <a:r>
              <a:t>Fever, headache, meningeal signs, or cranial nerve signs</a:t>
            </a:r>
          </a:p>
          <a:p>
            <a:pPr marL="0" indent="0" defTabSz="635634">
              <a:spcBef>
                <a:spcPts val="4500"/>
              </a:spcBef>
              <a:buSzTx/>
              <a:buNone/>
              <a:defRPr b="1" sz="3696"/>
            </a:pPr>
            <a:r>
              <a:t>≤1 year of age: ≥2 of…</a:t>
            </a:r>
          </a:p>
          <a:p>
            <a:pPr lvl="1" marL="0" indent="488950" defTabSz="635634">
              <a:spcBef>
                <a:spcPts val="4500"/>
              </a:spcBef>
              <a:buSzTx/>
              <a:buNone/>
              <a:defRPr sz="3696"/>
            </a:pPr>
            <a:r>
              <a:t>Fever &gt;38°C or hypothermia &lt;36°C, apnea, bradycardia, or irritability </a:t>
            </a:r>
            <a:r>
              <a:rPr b="1"/>
              <a:t>and</a:t>
            </a:r>
            <a:r>
              <a:t> at ≥1 of…</a:t>
            </a:r>
          </a:p>
          <a:p>
            <a:pPr marL="563270" indent="-563270" defTabSz="352043">
              <a:spcBef>
                <a:spcPts val="0"/>
              </a:spcBef>
              <a:buSzTx/>
              <a:buNone/>
              <a:defRPr sz="3696"/>
            </a:pPr>
          </a:p>
          <a:p>
            <a:pPr lvl="5" marL="1056131" indent="-176021" defTabSz="352043">
              <a:spcBef>
                <a:spcPts val="0"/>
              </a:spcBef>
              <a:buSzPct val="100000"/>
              <a:defRPr sz="3696"/>
            </a:pPr>
            <a:r>
              <a:t>Increased CSF white blood cell count, elevated CSF protein, and decreased CSF glucose</a:t>
            </a:r>
          </a:p>
          <a:p>
            <a:pPr lvl="5" marL="1056131" indent="-176021" defTabSz="352043">
              <a:spcBef>
                <a:spcPts val="0"/>
              </a:spcBef>
              <a:buSzPct val="100000"/>
              <a:defRPr sz="3696"/>
            </a:pPr>
            <a:r>
              <a:t>Organisms seen on a CSF Gram stain</a:t>
            </a:r>
          </a:p>
          <a:p>
            <a:pPr lvl="5" marL="1056131" indent="-176021" defTabSz="352043">
              <a:spcBef>
                <a:spcPts val="0"/>
              </a:spcBef>
              <a:buSzPct val="100000"/>
              <a:defRPr sz="3696"/>
            </a:pPr>
            <a:r>
              <a:t>Organisms cultured from the blood</a:t>
            </a:r>
          </a:p>
          <a:p>
            <a:pPr lvl="5" marL="1056131" indent="-176021" defTabSz="352043">
              <a:spcBef>
                <a:spcPts val="0"/>
              </a:spcBef>
              <a:buSzPct val="100000"/>
              <a:defRPr sz="3696"/>
            </a:pPr>
            <a:r>
              <a:t>Positive nonculture diagnostic test from the CSF, blood, or urine</a:t>
            </a:r>
          </a:p>
        </p:txBody>
      </p:sp>
      <p:sp>
        <p:nvSpPr>
          <p:cNvPr id="249"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50"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SF is better obtained via shunt tap…"/>
          <p:cNvSpPr txBox="1"/>
          <p:nvPr>
            <p:ph type="body" idx="1"/>
          </p:nvPr>
        </p:nvSpPr>
        <p:spPr>
          <a:prstGeom prst="rect">
            <a:avLst/>
          </a:prstGeom>
        </p:spPr>
        <p:txBody>
          <a:bodyPr/>
          <a:lstStyle/>
          <a:p>
            <a:pPr marL="0" indent="0">
              <a:buSzTx/>
              <a:buNone/>
            </a:pPr>
            <a:r>
              <a:t>CSF is better obtained via shunt tap</a:t>
            </a:r>
          </a:p>
          <a:p>
            <a:pPr marL="0" indent="0">
              <a:buSzTx/>
              <a:buNone/>
            </a:pPr>
            <a:r>
              <a:t>CT or MRI should be performed</a:t>
            </a:r>
          </a:p>
          <a:p>
            <a:pPr marL="0" indent="0">
              <a:buSzTx/>
              <a:buNone/>
            </a:pPr>
            <a:r>
              <a:t>Abdominal U/S if the child has GI Sx (looking for pseudocyst)</a:t>
            </a:r>
          </a:p>
        </p:txBody>
      </p:sp>
      <p:sp>
        <p:nvSpPr>
          <p:cNvPr id="255"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56"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reatment…"/>
          <p:cNvSpPr txBox="1"/>
          <p:nvPr>
            <p:ph type="body" idx="1"/>
          </p:nvPr>
        </p:nvSpPr>
        <p:spPr>
          <a:prstGeom prst="rect">
            <a:avLst/>
          </a:prstGeom>
        </p:spPr>
        <p:txBody>
          <a:bodyPr/>
          <a:lstStyle/>
          <a:p>
            <a:pPr marL="0" indent="0">
              <a:buSzTx/>
              <a:buNone/>
              <a:defRPr b="1"/>
            </a:pPr>
            <a:r>
              <a:t>Treatment</a:t>
            </a:r>
          </a:p>
          <a:p>
            <a:pPr marL="0" indent="0">
              <a:buSzTx/>
              <a:buNone/>
            </a:pPr>
            <a:r>
              <a:t>Device removal and external drainage with replacement once CSF is sterile for ≥48 hours</a:t>
            </a:r>
          </a:p>
          <a:p>
            <a:pPr marL="0" indent="0">
              <a:buSzTx/>
              <a:buNone/>
            </a:pPr>
            <a:r>
              <a:t>Parenteral antibiotics for 10-14 days</a:t>
            </a:r>
          </a:p>
          <a:p>
            <a:pPr lvl="1" marL="0" indent="635000">
              <a:buSzTx/>
              <a:buNone/>
              <a:defRPr b="1"/>
            </a:pPr>
            <a:r>
              <a:t>Empiric </a:t>
            </a:r>
            <a:r>
              <a:rPr b="0"/>
              <a:t>Vanc + cefotaxime/ceftriaxone</a:t>
            </a:r>
          </a:p>
        </p:txBody>
      </p:sp>
      <p:sp>
        <p:nvSpPr>
          <p:cNvPr id="259" name="Rectangle"/>
          <p:cNvSpPr/>
          <p:nvPr/>
        </p:nvSpPr>
        <p:spPr>
          <a:xfrm>
            <a:off x="-94819" y="13216024"/>
            <a:ext cx="24573637" cy="544151"/>
          </a:xfrm>
          <a:prstGeom prst="rect">
            <a:avLst/>
          </a:prstGeom>
          <a:solidFill>
            <a:srgbClr val="FF2F92"/>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60" name="Infection"/>
          <p:cNvSpPr txBox="1"/>
          <p:nvPr/>
        </p:nvSpPr>
        <p:spPr>
          <a:xfrm>
            <a:off x="12517187" y="520700"/>
            <a:ext cx="12214502" cy="2286001"/>
          </a:xfrm>
          <a:prstGeom prst="rect">
            <a:avLst/>
          </a:prstGeom>
          <a:solidFill>
            <a:srgbClr val="FF2F92"/>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Infection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42193"/>
        </a:solidFill>
      </p:bgPr>
    </p:bg>
    <p:spTree>
      <p:nvGrpSpPr>
        <p:cNvPr id="1" name=""/>
        <p:cNvGrpSpPr/>
        <p:nvPr/>
      </p:nvGrpSpPr>
      <p:grpSpPr>
        <a:xfrm>
          <a:off x="0" y="0"/>
          <a:ext cx="0" cy="0"/>
          <a:chOff x="0" y="0"/>
          <a:chExt cx="0" cy="0"/>
        </a:xfrm>
      </p:grpSpPr>
      <p:sp>
        <p:nvSpPr>
          <p:cNvPr id="264" name="Shunt Malfunctions"/>
          <p:cNvSpPr txBox="1"/>
          <p:nvPr>
            <p:ph type="title"/>
          </p:nvPr>
        </p:nvSpPr>
        <p:spPr>
          <a:xfrm>
            <a:off x="1689100" y="5715000"/>
            <a:ext cx="21005800" cy="2286000"/>
          </a:xfrm>
          <a:prstGeom prst="rect">
            <a:avLst/>
          </a:prstGeom>
        </p:spPr>
        <p:txBody>
          <a:bodyPr/>
          <a:lstStyle>
            <a:lvl1pPr defTabSz="412750">
              <a:defRPr sz="14400">
                <a:solidFill>
                  <a:srgbClr val="FFFFFF"/>
                </a:solidFill>
              </a:defRPr>
            </a:lvl1pPr>
          </a:lstStyle>
          <a:p>
            <a:pPr/>
            <a:r>
              <a:t>Shunt Malfunctions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r"/>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67" name="Shunt malfunctions are usually due to mechanical failure"/>
          <p:cNvSpPr txBox="1"/>
          <p:nvPr>
            <p:ph type="body" idx="1"/>
          </p:nvPr>
        </p:nvSpPr>
        <p:spPr>
          <a:xfrm>
            <a:off x="1689100" y="1492809"/>
            <a:ext cx="21005800" cy="10953191"/>
          </a:xfrm>
          <a:prstGeom prst="rect">
            <a:avLst/>
          </a:prstGeom>
        </p:spPr>
        <p:txBody>
          <a:bodyPr/>
          <a:lstStyle/>
          <a:p>
            <a:pPr marL="0" indent="0" algn="ctr">
              <a:buSzTx/>
              <a:buNone/>
              <a:defRPr b="1" sz="9600"/>
            </a:pPr>
            <a:r>
              <a:t>Shunt malfunctions are usually due to </a:t>
            </a:r>
            <a:r>
              <a:rPr>
                <a:solidFill>
                  <a:srgbClr val="942193"/>
                </a:solidFill>
              </a:rPr>
              <a:t>mechanical failure</a:t>
            </a:r>
          </a:p>
        </p:txBody>
      </p:sp>
    </p:spTree>
  </p:cSld>
  <p:clrMapOvr>
    <a:masterClrMapping/>
  </p:clrMapOvr>
  <mc:AlternateContent xmlns:mc="http://schemas.openxmlformats.org/markup-compatibility/2006">
    <mc:Choice xmlns:p14="http://schemas.microsoft.com/office/powerpoint/2010/main" Requires="p14">
      <p:transition spd="fast" advClick="1" p14:dur="750">
        <p:push dir="d"/>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Majority of 1st failures are due to obstruction at the ventricular catheter…"/>
          <p:cNvSpPr txBox="1"/>
          <p:nvPr>
            <p:ph type="body" idx="1"/>
          </p:nvPr>
        </p:nvSpPr>
        <p:spPr>
          <a:prstGeom prst="rect">
            <a:avLst/>
          </a:prstGeom>
        </p:spPr>
        <p:txBody>
          <a:bodyPr/>
          <a:lstStyle/>
          <a:p>
            <a:pPr lvl="1" marL="0" indent="0">
              <a:spcBef>
                <a:spcPts val="1300"/>
              </a:spcBef>
              <a:buSzTx/>
              <a:buNone/>
            </a:pPr>
            <a:r>
              <a:t>Majority of 1</a:t>
            </a:r>
            <a:r>
              <a:rPr baseline="30833"/>
              <a:t>st</a:t>
            </a:r>
            <a:r>
              <a:t> failures are due to </a:t>
            </a:r>
            <a:r>
              <a:rPr b="1"/>
              <a:t>obstruction at the ventricular catheter</a:t>
            </a:r>
            <a:endParaRPr b="1"/>
          </a:p>
          <a:p>
            <a:pPr lvl="2" marL="0" indent="1270000">
              <a:spcBef>
                <a:spcPts val="1100"/>
              </a:spcBef>
              <a:buSzTx/>
              <a:buNone/>
            </a:pPr>
            <a:r>
              <a:t>Shunt over drains</a:t>
            </a:r>
          </a:p>
          <a:p>
            <a:pPr lvl="2" marL="0" indent="1270000">
              <a:spcBef>
                <a:spcPts val="1100"/>
              </a:spcBef>
              <a:buSzTx/>
              <a:buNone/>
            </a:pPr>
            <a:r>
              <a:t>Ventricles shrink</a:t>
            </a:r>
          </a:p>
          <a:p>
            <a:pPr lvl="2" marL="0" indent="1270000">
              <a:spcBef>
                <a:spcPts val="1100"/>
              </a:spcBef>
              <a:buSzTx/>
              <a:buNone/>
            </a:pPr>
            <a:r>
              <a:t>Tip gets clogged against choroid plexus</a:t>
            </a:r>
          </a:p>
          <a:p>
            <a:pPr lvl="1" marL="0" indent="635000">
              <a:spcBef>
                <a:spcPts val="1300"/>
              </a:spcBef>
              <a:buSzTx/>
              <a:buNone/>
            </a:pPr>
          </a:p>
          <a:p>
            <a:pPr marL="0" indent="0" defTabSz="457200">
              <a:spcBef>
                <a:spcPts val="0"/>
              </a:spcBef>
              <a:buSzTx/>
              <a:buNone/>
            </a:pPr>
            <a:r>
              <a:t>Other causes include shunt migration and excessive CSF drainage</a:t>
            </a:r>
          </a:p>
          <a:p>
            <a:pPr lvl="1" marL="0" indent="0">
              <a:spcBef>
                <a:spcPts val="1300"/>
              </a:spcBef>
              <a:buSzTx/>
              <a:buNone/>
            </a:pPr>
          </a:p>
          <a:p>
            <a:pPr lvl="1" marL="0" indent="0">
              <a:spcBef>
                <a:spcPts val="1300"/>
              </a:spcBef>
              <a:buSzTx/>
              <a:buNone/>
            </a:pPr>
            <a:r>
              <a:t>15% due to fractured tubing</a:t>
            </a:r>
          </a:p>
        </p:txBody>
      </p:sp>
      <p:sp>
        <p:nvSpPr>
          <p:cNvPr id="270"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71"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Hydrocephalus"/>
          <p:cNvSpPr txBox="1"/>
          <p:nvPr>
            <p:ph type="title"/>
          </p:nvPr>
        </p:nvSpPr>
        <p:spPr>
          <a:prstGeom prst="rect">
            <a:avLst/>
          </a:prstGeom>
        </p:spPr>
        <p:txBody>
          <a:bodyPr/>
          <a:lstStyle/>
          <a:p>
            <a:pPr/>
            <a:r>
              <a:t>Hydrocephalus</a:t>
            </a:r>
          </a:p>
        </p:txBody>
      </p:sp>
      <p:sp>
        <p:nvSpPr>
          <p:cNvPr id="125" name="Imbalance of absorption and production of CSF…"/>
          <p:cNvSpPr txBox="1"/>
          <p:nvPr>
            <p:ph type="body" idx="1"/>
          </p:nvPr>
        </p:nvSpPr>
        <p:spPr>
          <a:prstGeom prst="rect">
            <a:avLst/>
          </a:prstGeom>
        </p:spPr>
        <p:txBody>
          <a:bodyPr/>
          <a:lstStyle/>
          <a:p>
            <a:pPr marL="0" indent="0">
              <a:buSzTx/>
              <a:buNone/>
            </a:pPr>
            <a:r>
              <a:t>Imbalance of absorption and production of CSF</a:t>
            </a:r>
          </a:p>
          <a:p>
            <a:pPr marL="0" indent="0">
              <a:buSzTx/>
              <a:buNone/>
            </a:pPr>
            <a:r>
              <a:t>Estimated incidence of 1/500-1000 children</a:t>
            </a:r>
          </a:p>
          <a:p>
            <a:pPr marL="0" indent="0">
              <a:buSzTx/>
              <a:buNone/>
            </a:pPr>
            <a:r>
              <a:t>125,000+ shunts</a:t>
            </a:r>
          </a:p>
          <a:p>
            <a:pPr marL="0" indent="0">
              <a:buSzTx/>
              <a:buNone/>
            </a:pPr>
            <a:r>
              <a:t>Either due to obstruction of CSF outflow, impaired reabsorption or excess production</a:t>
            </a:r>
          </a:p>
        </p:txBody>
      </p:sp>
      <p:sp>
        <p:nvSpPr>
          <p:cNvPr id="126"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d"/>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74" name="Shunt malfunctions need to be recognized quickly and managed in the operating room"/>
          <p:cNvSpPr txBox="1"/>
          <p:nvPr>
            <p:ph type="body" idx="1"/>
          </p:nvPr>
        </p:nvSpPr>
        <p:spPr>
          <a:xfrm>
            <a:off x="1689100" y="1492809"/>
            <a:ext cx="21005800" cy="10953191"/>
          </a:xfrm>
          <a:prstGeom prst="rect">
            <a:avLst/>
          </a:prstGeom>
        </p:spPr>
        <p:txBody>
          <a:bodyPr/>
          <a:lstStyle/>
          <a:p>
            <a:pPr marL="0" indent="0" algn="ctr">
              <a:buSzTx/>
              <a:buNone/>
              <a:defRPr b="1" sz="9600"/>
            </a:pPr>
            <a:r>
              <a:t>Shunt malfunctions need to be </a:t>
            </a:r>
            <a:r>
              <a:rPr>
                <a:solidFill>
                  <a:srgbClr val="942193"/>
                </a:solidFill>
              </a:rPr>
              <a:t>recognized quickly</a:t>
            </a:r>
            <a:r>
              <a:t> and managed in the </a:t>
            </a:r>
            <a:r>
              <a:rPr>
                <a:solidFill>
                  <a:srgbClr val="942193"/>
                </a:solidFill>
              </a:rPr>
              <a:t>operating room</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Median survival of a shunt (before need for revision)…"/>
          <p:cNvSpPr txBox="1"/>
          <p:nvPr>
            <p:ph type="body" idx="1"/>
          </p:nvPr>
        </p:nvSpPr>
        <p:spPr>
          <a:prstGeom prst="rect">
            <a:avLst/>
          </a:prstGeom>
        </p:spPr>
        <p:txBody>
          <a:bodyPr/>
          <a:lstStyle/>
          <a:p>
            <a:pPr marL="0" indent="0">
              <a:spcBef>
                <a:spcPts val="1300"/>
              </a:spcBef>
              <a:buSzTx/>
              <a:buNone/>
              <a:defRPr sz="5600"/>
            </a:pPr>
            <a:r>
              <a:t>Median survival of a shunt (before need for revision)</a:t>
            </a:r>
          </a:p>
          <a:p>
            <a:pPr lvl="1" marL="0" indent="635000">
              <a:spcBef>
                <a:spcPts val="1300"/>
              </a:spcBef>
              <a:buSzTx/>
              <a:buNone/>
              <a:defRPr sz="5600"/>
            </a:pPr>
            <a:r>
              <a:t>≤2 years old = 2 years</a:t>
            </a:r>
          </a:p>
          <a:p>
            <a:pPr lvl="1" marL="0" indent="635000">
              <a:spcBef>
                <a:spcPts val="1300"/>
              </a:spcBef>
              <a:buSzTx/>
              <a:buNone/>
              <a:defRPr sz="5600"/>
            </a:pPr>
            <a:r>
              <a:t>≥2 years old = 8 to 10 years</a:t>
            </a:r>
          </a:p>
        </p:txBody>
      </p:sp>
      <p:sp>
        <p:nvSpPr>
          <p:cNvPr id="277"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78"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A decision rule was developed - Peds Emerg Care, 2008"/>
          <p:cNvSpPr txBox="1"/>
          <p:nvPr>
            <p:ph type="body" idx="1"/>
          </p:nvPr>
        </p:nvSpPr>
        <p:spPr>
          <a:xfrm>
            <a:off x="1689100" y="3576724"/>
            <a:ext cx="21005800" cy="8869276"/>
          </a:xfrm>
          <a:prstGeom prst="rect">
            <a:avLst/>
          </a:prstGeom>
        </p:spPr>
        <p:txBody>
          <a:bodyPr anchor="t"/>
          <a:lstStyle/>
          <a:p>
            <a:pPr marL="0" indent="0">
              <a:spcBef>
                <a:spcPts val="1300"/>
              </a:spcBef>
              <a:buSzTx/>
              <a:buNone/>
              <a:defRPr sz="5600"/>
            </a:pPr>
            <a:r>
              <a:t>A decision rule was developed - </a:t>
            </a:r>
            <a:r>
              <a:rPr i="1"/>
              <a:t>Peds Emerg Care, </a:t>
            </a:r>
            <a:r>
              <a:t>2008</a:t>
            </a:r>
          </a:p>
        </p:txBody>
      </p:sp>
      <p:sp>
        <p:nvSpPr>
          <p:cNvPr id="281"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82"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graphicFrame>
        <p:nvGraphicFramePr>
          <p:cNvPr id="283" name="Table 6"/>
          <p:cNvGraphicFramePr/>
          <p:nvPr/>
        </p:nvGraphicFramePr>
        <p:xfrm>
          <a:off x="4730750" y="5897221"/>
          <a:ext cx="14935200" cy="475488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634005"/>
                <a:gridCol w="4498060"/>
                <a:gridCol w="4790435"/>
              </a:tblGrid>
              <a:tr h="802588">
                <a:tc>
                  <a:txBody>
                    <a:bodyPr/>
                    <a:lstStyle/>
                    <a:p>
                      <a:pPr defTabSz="914400">
                        <a:defRPr b="0" sz="1800">
                          <a:solidFill>
                            <a:srgbClr val="000000"/>
                          </a:solidFill>
                        </a:defRPr>
                      </a:pPr>
                      <a:r>
                        <a:rPr b="1" sz="4000">
                          <a:solidFill>
                            <a:srgbClr val="FFFFFF"/>
                          </a:solidFill>
                          <a:sym typeface="Helvetica Neue"/>
                        </a:rPr>
                        <a:t>Sign/Symptom</a:t>
                      </a:r>
                    </a:p>
                  </a:txBody>
                  <a:tcPr marL="45720" marR="45720" marT="45720" marB="45720" anchor="ctr" anchorCtr="0" horzOverflow="overflow">
                    <a:solidFill>
                      <a:srgbClr val="942193"/>
                    </a:solidFill>
                  </a:tcPr>
                </a:tc>
                <a:tc>
                  <a:txBody>
                    <a:bodyPr/>
                    <a:lstStyle/>
                    <a:p>
                      <a:pPr defTabSz="914400">
                        <a:defRPr b="0" sz="1800">
                          <a:solidFill>
                            <a:srgbClr val="000000"/>
                          </a:solidFill>
                        </a:defRPr>
                      </a:pPr>
                      <a:r>
                        <a:rPr b="1" sz="4000">
                          <a:solidFill>
                            <a:srgbClr val="FFFFFF"/>
                          </a:solidFill>
                          <a:sym typeface="Helvetica Neue"/>
                        </a:rPr>
                        <a:t>+LR</a:t>
                      </a:r>
                    </a:p>
                  </a:txBody>
                  <a:tcPr marL="45720" marR="45720" marT="45720" marB="45720" anchor="ctr" anchorCtr="0" horzOverflow="overflow">
                    <a:solidFill>
                      <a:srgbClr val="942193"/>
                    </a:solidFill>
                  </a:tcPr>
                </a:tc>
                <a:tc>
                  <a:txBody>
                    <a:bodyPr/>
                    <a:lstStyle/>
                    <a:p>
                      <a:pPr defTabSz="914400">
                        <a:defRPr b="0" sz="1800">
                          <a:solidFill>
                            <a:srgbClr val="000000"/>
                          </a:solidFill>
                        </a:defRPr>
                      </a:pPr>
                      <a:r>
                        <a:rPr b="1" sz="4000">
                          <a:solidFill>
                            <a:srgbClr val="FFFFFF"/>
                          </a:solidFill>
                          <a:sym typeface="Helvetica Neue"/>
                        </a:rPr>
                        <a:t>-LR</a:t>
                      </a:r>
                    </a:p>
                  </a:txBody>
                  <a:tcPr marL="45720" marR="45720" marT="45720" marB="45720" anchor="ctr" anchorCtr="0" horzOverflow="overflow">
                    <a:solidFill>
                      <a:srgbClr val="942193"/>
                    </a:solidFill>
                  </a:tcPr>
                </a:tc>
              </a:tr>
              <a:tr h="802588">
                <a:tc>
                  <a:txBody>
                    <a:bodyPr/>
                    <a:lstStyle/>
                    <a:p>
                      <a:pPr defTabSz="914400">
                        <a:defRPr sz="1800"/>
                      </a:pPr>
                      <a:r>
                        <a:rPr sz="4000">
                          <a:sym typeface="Helvetica Neue"/>
                        </a:rPr>
                        <a:t>Bulging fontanel</a:t>
                      </a:r>
                    </a:p>
                  </a:txBody>
                  <a:tcPr marL="45720" marR="45720" marT="45720" marB="45720" anchor="ctr" anchorCtr="0" horzOverflow="overflow"/>
                </a:tc>
                <a:tc>
                  <a:txBody>
                    <a:bodyPr/>
                    <a:lstStyle/>
                    <a:p>
                      <a:pPr defTabSz="914400">
                        <a:defRPr sz="1800"/>
                      </a:pPr>
                      <a:r>
                        <a:rPr sz="4000">
                          <a:sym typeface="Helvetica Neue"/>
                        </a:rPr>
                        <a:t>44.6</a:t>
                      </a:r>
                    </a:p>
                  </a:txBody>
                  <a:tcPr marL="45720" marR="45720" marT="45720" marB="45720" anchor="ctr" anchorCtr="0" horzOverflow="overflow"/>
                </a:tc>
                <a:tc>
                  <a:txBody>
                    <a:bodyPr/>
                    <a:lstStyle/>
                    <a:p>
                      <a:pPr defTabSz="914400">
                        <a:defRPr sz="1800"/>
                      </a:pPr>
                      <a:r>
                        <a:rPr sz="4000">
                          <a:sym typeface="Helvetica Neue"/>
                        </a:rPr>
                        <a:t>1.84</a:t>
                      </a:r>
                    </a:p>
                  </a:txBody>
                  <a:tcPr marL="45720" marR="45720" marT="45720" marB="45720" anchor="ctr" anchorCtr="0" horzOverflow="overflow"/>
                </a:tc>
              </a:tr>
              <a:tr h="802588">
                <a:tc>
                  <a:txBody>
                    <a:bodyPr/>
                    <a:lstStyle/>
                    <a:p>
                      <a:pPr defTabSz="914400">
                        <a:defRPr sz="1800"/>
                      </a:pPr>
                      <a:r>
                        <a:rPr sz="4000">
                          <a:sym typeface="Helvetica Neue"/>
                        </a:rPr>
                        <a:t>Irritability</a:t>
                      </a:r>
                    </a:p>
                  </a:txBody>
                  <a:tcPr marL="45720" marR="45720" marT="45720" marB="45720" anchor="ctr" anchorCtr="0" horzOverflow="overflow"/>
                </a:tc>
                <a:tc>
                  <a:txBody>
                    <a:bodyPr/>
                    <a:lstStyle/>
                    <a:p>
                      <a:pPr defTabSz="914400">
                        <a:defRPr sz="1800"/>
                      </a:pPr>
                      <a:r>
                        <a:rPr sz="4000">
                          <a:sym typeface="Helvetica Neue"/>
                        </a:rPr>
                        <a:t>13.7</a:t>
                      </a:r>
                    </a:p>
                  </a:txBody>
                  <a:tcPr marL="45720" marR="45720" marT="45720" marB="45720" anchor="ctr" anchorCtr="0" horzOverflow="overflow"/>
                </a:tc>
                <a:tc>
                  <a:txBody>
                    <a:bodyPr/>
                    <a:lstStyle/>
                    <a:p>
                      <a:pPr defTabSz="914400">
                        <a:defRPr sz="1800"/>
                      </a:pPr>
                      <a:r>
                        <a:rPr sz="4000">
                          <a:sym typeface="Helvetica Neue"/>
                        </a:rPr>
                        <a:t>1.75</a:t>
                      </a:r>
                    </a:p>
                  </a:txBody>
                  <a:tcPr marL="45720" marR="45720" marT="45720" marB="45720" anchor="ctr" anchorCtr="0" horzOverflow="overflow"/>
                </a:tc>
              </a:tr>
              <a:tr h="802588">
                <a:tc>
                  <a:txBody>
                    <a:bodyPr/>
                    <a:lstStyle/>
                    <a:p>
                      <a:pPr defTabSz="914400">
                        <a:defRPr sz="1800"/>
                      </a:pPr>
                      <a:r>
                        <a:rPr sz="4000">
                          <a:sym typeface="Helvetica Neue"/>
                        </a:rPr>
                        <a:t>Nausea/Vomiting</a:t>
                      </a:r>
                    </a:p>
                  </a:txBody>
                  <a:tcPr marL="45720" marR="45720" marT="45720" marB="45720" anchor="ctr" anchorCtr="0" horzOverflow="overflow"/>
                </a:tc>
                <a:tc>
                  <a:txBody>
                    <a:bodyPr/>
                    <a:lstStyle/>
                    <a:p>
                      <a:pPr defTabSz="914400">
                        <a:defRPr sz="1800"/>
                      </a:pPr>
                      <a:r>
                        <a:rPr sz="4000">
                          <a:sym typeface="Helvetica Neue"/>
                        </a:rPr>
                        <a:t>11.1</a:t>
                      </a:r>
                    </a:p>
                  </a:txBody>
                  <a:tcPr marL="45720" marR="45720" marT="45720" marB="45720" anchor="ctr" anchorCtr="0" horzOverflow="overflow"/>
                </a:tc>
                <a:tc>
                  <a:txBody>
                    <a:bodyPr/>
                    <a:lstStyle/>
                    <a:p>
                      <a:pPr defTabSz="914400">
                        <a:defRPr sz="1800"/>
                      </a:pPr>
                      <a:r>
                        <a:rPr sz="4000">
                          <a:sym typeface="Helvetica Neue"/>
                        </a:rPr>
                        <a:t>1.58</a:t>
                      </a:r>
                    </a:p>
                  </a:txBody>
                  <a:tcPr marL="45720" marR="45720" marT="45720" marB="45720" anchor="ctr" anchorCtr="0" horzOverflow="overflow"/>
                </a:tc>
              </a:tr>
              <a:tr h="802588">
                <a:tc>
                  <a:txBody>
                    <a:bodyPr/>
                    <a:lstStyle/>
                    <a:p>
                      <a:pPr defTabSz="914400">
                        <a:defRPr sz="1800"/>
                      </a:pPr>
                      <a:r>
                        <a:rPr sz="4000">
                          <a:sym typeface="Helvetica Neue"/>
                        </a:rPr>
                        <a:t>Accelerated head growth</a:t>
                      </a:r>
                    </a:p>
                  </a:txBody>
                  <a:tcPr marL="45720" marR="45720" marT="45720" marB="45720" anchor="ctr" anchorCtr="0" horzOverflow="overflow"/>
                </a:tc>
                <a:tc>
                  <a:txBody>
                    <a:bodyPr/>
                    <a:lstStyle/>
                    <a:p>
                      <a:pPr defTabSz="914400">
                        <a:defRPr sz="1800"/>
                      </a:pPr>
                      <a:r>
                        <a:rPr sz="4000">
                          <a:sym typeface="Helvetica Neue"/>
                        </a:rPr>
                        <a:t>6.02</a:t>
                      </a:r>
                    </a:p>
                  </a:txBody>
                  <a:tcPr marL="45720" marR="45720" marT="45720" marB="45720" anchor="ctr" anchorCtr="0" horzOverflow="overflow"/>
                </a:tc>
                <a:tc>
                  <a:txBody>
                    <a:bodyPr/>
                    <a:lstStyle/>
                    <a:p>
                      <a:pPr defTabSz="914400">
                        <a:defRPr sz="1800"/>
                      </a:pPr>
                      <a:r>
                        <a:rPr sz="4000">
                          <a:sym typeface="Helvetica Neue"/>
                        </a:rPr>
                        <a:t>1.86</a:t>
                      </a:r>
                    </a:p>
                  </a:txBody>
                  <a:tcPr marL="45720" marR="45720" marT="45720" marB="45720" anchor="ctr" anchorCtr="0" horzOverflow="overflow"/>
                </a:tc>
              </a:tr>
              <a:tr h="802588">
                <a:tc>
                  <a:txBody>
                    <a:bodyPr/>
                    <a:lstStyle/>
                    <a:p>
                      <a:pPr defTabSz="914400">
                        <a:defRPr sz="1800"/>
                      </a:pPr>
                      <a:r>
                        <a:rPr sz="4000">
                          <a:sym typeface="Helvetica Neue"/>
                        </a:rPr>
                        <a:t>Headache</a:t>
                      </a:r>
                    </a:p>
                  </a:txBody>
                  <a:tcPr marL="45720" marR="45720" marT="45720" marB="45720" anchor="ctr" anchorCtr="0" horzOverflow="overflow"/>
                </a:tc>
                <a:tc>
                  <a:txBody>
                    <a:bodyPr/>
                    <a:lstStyle/>
                    <a:p>
                      <a:pPr defTabSz="914400">
                        <a:defRPr sz="1800"/>
                      </a:pPr>
                      <a:r>
                        <a:rPr sz="4000">
                          <a:sym typeface="Helvetica Neue"/>
                        </a:rPr>
                        <a:t>4.28</a:t>
                      </a:r>
                    </a:p>
                  </a:txBody>
                  <a:tcPr marL="45720" marR="45720" marT="45720" marB="45720" anchor="ctr" anchorCtr="0" horzOverflow="overflow"/>
                </a:tc>
                <a:tc>
                  <a:txBody>
                    <a:bodyPr/>
                    <a:lstStyle/>
                    <a:p>
                      <a:pPr defTabSz="914400">
                        <a:defRPr sz="1800"/>
                      </a:pPr>
                      <a:r>
                        <a:rPr sz="4000">
                          <a:sym typeface="Helvetica Neue"/>
                        </a:rPr>
                        <a:t>1.22</a:t>
                      </a:r>
                    </a:p>
                  </a:txBody>
                  <a:tcPr marL="45720" marR="45720" marT="45720" marB="4572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hildren with a shunt malfunction were less likely to present with……"/>
          <p:cNvSpPr txBox="1"/>
          <p:nvPr>
            <p:ph type="body" idx="1"/>
          </p:nvPr>
        </p:nvSpPr>
        <p:spPr>
          <a:prstGeom prst="rect">
            <a:avLst/>
          </a:prstGeom>
        </p:spPr>
        <p:txBody>
          <a:bodyPr/>
          <a:lstStyle/>
          <a:p>
            <a:pPr marL="0" indent="0" defTabSz="457200">
              <a:lnSpc>
                <a:spcPts val="9700"/>
              </a:lnSpc>
              <a:spcBef>
                <a:spcPts val="1200"/>
              </a:spcBef>
              <a:buSzTx/>
              <a:buNone/>
            </a:pPr>
            <a:r>
              <a:t>Children with a shunt malfunction were less likely to present with…</a:t>
            </a:r>
          </a:p>
          <a:p>
            <a:pPr marL="1016000" indent="-381000" defTabSz="457200">
              <a:lnSpc>
                <a:spcPts val="9700"/>
              </a:lnSpc>
              <a:spcBef>
                <a:spcPts val="1200"/>
              </a:spcBef>
              <a:buSzPct val="100000"/>
            </a:pPr>
            <a:r>
              <a:t>Fever</a:t>
            </a:r>
          </a:p>
          <a:p>
            <a:pPr marL="1016000" indent="-381000" defTabSz="457200">
              <a:lnSpc>
                <a:spcPts val="9700"/>
              </a:lnSpc>
              <a:spcBef>
                <a:spcPts val="1200"/>
              </a:spcBef>
              <a:buSzPct val="100000"/>
            </a:pPr>
            <a:r>
              <a:t>Seizure</a:t>
            </a:r>
          </a:p>
          <a:p>
            <a:pPr marL="0" indent="0" defTabSz="457200">
              <a:lnSpc>
                <a:spcPts val="9700"/>
              </a:lnSpc>
              <a:spcBef>
                <a:spcPts val="1200"/>
              </a:spcBef>
              <a:buSzTx/>
              <a:buNone/>
            </a:pPr>
          </a:p>
          <a:p>
            <a:pPr marL="0" indent="0" defTabSz="457200">
              <a:lnSpc>
                <a:spcPts val="9700"/>
              </a:lnSpc>
              <a:spcBef>
                <a:spcPts val="1200"/>
              </a:spcBef>
              <a:buSzTx/>
              <a:buNone/>
            </a:pPr>
            <a:r>
              <a:t>History of multiple prior revisions was also associated with risk for shunt malfunction</a:t>
            </a:r>
          </a:p>
        </p:txBody>
      </p:sp>
      <p:sp>
        <p:nvSpPr>
          <p:cNvPr id="288"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89"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Validation of the previous decision rule…"/>
          <p:cNvSpPr txBox="1"/>
          <p:nvPr>
            <p:ph type="body" idx="1"/>
          </p:nvPr>
        </p:nvSpPr>
        <p:spPr>
          <a:xfrm>
            <a:off x="1689100" y="3149600"/>
            <a:ext cx="22406251" cy="9296400"/>
          </a:xfrm>
          <a:prstGeom prst="rect">
            <a:avLst/>
          </a:prstGeom>
        </p:spPr>
        <p:txBody>
          <a:bodyPr/>
          <a:lstStyle/>
          <a:p>
            <a:pPr marL="0" indent="0" defTabSz="457200">
              <a:lnSpc>
                <a:spcPts val="9700"/>
              </a:lnSpc>
              <a:spcBef>
                <a:spcPts val="1200"/>
              </a:spcBef>
              <a:buSzTx/>
              <a:buNone/>
            </a:pPr>
            <a:r>
              <a:t>Validation of the previous decision rule</a:t>
            </a:r>
          </a:p>
          <a:p>
            <a:pPr marL="0" indent="0" defTabSz="457200">
              <a:lnSpc>
                <a:spcPts val="9700"/>
              </a:lnSpc>
              <a:spcBef>
                <a:spcPts val="1200"/>
              </a:spcBef>
              <a:buSzTx/>
              <a:buNone/>
            </a:pPr>
          </a:p>
          <a:p>
            <a:pPr marL="0" indent="0" defTabSz="457200">
              <a:lnSpc>
                <a:spcPts val="9700"/>
              </a:lnSpc>
              <a:spcBef>
                <a:spcPts val="1200"/>
              </a:spcBef>
              <a:buSzTx/>
              <a:buNone/>
            </a:pPr>
            <a:r>
              <a:t>146/755 ED visits for 294 kids had a shunt malfunction (19%; 95% CI, 17%–22%) </a:t>
            </a:r>
          </a:p>
          <a:p>
            <a:pPr marL="0" indent="0" defTabSz="457200">
              <a:lnSpc>
                <a:spcPts val="9700"/>
              </a:lnSpc>
              <a:spcBef>
                <a:spcPts val="1200"/>
              </a:spcBef>
              <a:buSzTx/>
              <a:buNone/>
            </a:pPr>
          </a:p>
          <a:p>
            <a:pPr marL="0" indent="0" defTabSz="457200">
              <a:lnSpc>
                <a:spcPts val="9700"/>
              </a:lnSpc>
              <a:spcBef>
                <a:spcPts val="1200"/>
              </a:spcBef>
              <a:buSzTx/>
              <a:buNone/>
            </a:pPr>
            <a:r>
              <a:t>Children with a ventricular shunt malfunction were more likely to present with… </a:t>
            </a:r>
          </a:p>
          <a:p>
            <a:pPr marL="1016000" indent="-381000" defTabSz="457200">
              <a:lnSpc>
                <a:spcPts val="9700"/>
              </a:lnSpc>
              <a:spcBef>
                <a:spcPts val="1200"/>
              </a:spcBef>
              <a:buSzPct val="100000"/>
            </a:pPr>
            <a:r>
              <a:t>Headache</a:t>
            </a:r>
          </a:p>
          <a:p>
            <a:pPr marL="1016000" indent="-381000" defTabSz="457200">
              <a:lnSpc>
                <a:spcPts val="9700"/>
              </a:lnSpc>
              <a:spcBef>
                <a:spcPts val="1200"/>
              </a:spcBef>
              <a:buSzPct val="100000"/>
            </a:pPr>
            <a:r>
              <a:t>Nausea and/or vomiting</a:t>
            </a:r>
          </a:p>
          <a:p>
            <a:pPr marL="1016000" indent="-381000" defTabSz="457200">
              <a:lnSpc>
                <a:spcPts val="9700"/>
              </a:lnSpc>
              <a:spcBef>
                <a:spcPts val="1200"/>
              </a:spcBef>
              <a:buSzPct val="100000"/>
            </a:pPr>
            <a:r>
              <a:t>Bradycardia</a:t>
            </a:r>
          </a:p>
          <a:p>
            <a:pPr marL="1016000" indent="-381000" defTabSz="457200">
              <a:lnSpc>
                <a:spcPts val="9700"/>
              </a:lnSpc>
              <a:spcBef>
                <a:spcPts val="1200"/>
              </a:spcBef>
              <a:buSzPct val="100000"/>
            </a:pPr>
            <a:r>
              <a:t>Mental status change</a:t>
            </a:r>
          </a:p>
        </p:txBody>
      </p:sp>
      <p:sp>
        <p:nvSpPr>
          <p:cNvPr id="292"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93"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
        <p:nvSpPr>
          <p:cNvPr id="294" name="Boyle et al. Pediatric Emerg Care, 2017"/>
          <p:cNvSpPr txBox="1"/>
          <p:nvPr/>
        </p:nvSpPr>
        <p:spPr>
          <a:xfrm>
            <a:off x="17154530" y="12218562"/>
            <a:ext cx="6566536"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Helvetica Neue Light"/>
                <a:ea typeface="Helvetica Neue Light"/>
                <a:cs typeface="Helvetica Neue Light"/>
                <a:sym typeface="Helvetica Neue Light"/>
              </a:defRPr>
            </a:pPr>
            <a:r>
              <a:t>Boyle et al. </a:t>
            </a:r>
            <a:r>
              <a:rPr i="1">
                <a:latin typeface="Helvetica Neue"/>
                <a:ea typeface="Helvetica Neue"/>
                <a:cs typeface="Helvetica Neue"/>
                <a:sym typeface="Helvetica Neue"/>
              </a:rPr>
              <a:t>Pediatric Emerg Care</a:t>
            </a:r>
            <a:r>
              <a:t>, 2017</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97" name="Screen Shot 2017-08-16 at 11.50.46 AM.png" descr="Screen Shot 2017-08-16 at 11.50.46 AM.png"/>
          <p:cNvPicPr>
            <a:picLocks noChangeAspect="1"/>
          </p:cNvPicPr>
          <p:nvPr/>
        </p:nvPicPr>
        <p:blipFill>
          <a:blip r:embed="rId2">
            <a:extLst/>
          </a:blip>
          <a:stretch>
            <a:fillRect/>
          </a:stretch>
        </p:blipFill>
        <p:spPr>
          <a:xfrm>
            <a:off x="4506057" y="239612"/>
            <a:ext cx="15371886" cy="1288914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300" name="Screen Shot 2017-08-16 at 11.51.45 AM.png" descr="Screen Shot 2017-08-16 at 11.51.45 AM.png"/>
          <p:cNvPicPr>
            <a:picLocks noChangeAspect="1"/>
          </p:cNvPicPr>
          <p:nvPr/>
        </p:nvPicPr>
        <p:blipFill>
          <a:blip r:embed="rId2">
            <a:extLst/>
          </a:blip>
          <a:stretch>
            <a:fillRect/>
          </a:stretch>
        </p:blipFill>
        <p:spPr>
          <a:xfrm>
            <a:off x="547465" y="4344665"/>
            <a:ext cx="11493872" cy="5558952"/>
          </a:xfrm>
          <a:prstGeom prst="rect">
            <a:avLst/>
          </a:prstGeom>
          <a:ln w="12700">
            <a:miter lim="400000"/>
          </a:ln>
        </p:spPr>
      </p:pic>
      <p:pic>
        <p:nvPicPr>
          <p:cNvPr id="301" name="Screen Shot 2017-08-16 at 11.51.53 AM.png" descr="Screen Shot 2017-08-16 at 11.51.53 AM.png"/>
          <p:cNvPicPr>
            <a:picLocks noChangeAspect="1"/>
          </p:cNvPicPr>
          <p:nvPr/>
        </p:nvPicPr>
        <p:blipFill>
          <a:blip r:embed="rId3">
            <a:extLst/>
          </a:blip>
          <a:stretch>
            <a:fillRect/>
          </a:stretch>
        </p:blipFill>
        <p:spPr>
          <a:xfrm>
            <a:off x="12466292" y="4311810"/>
            <a:ext cx="11493872" cy="56246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1"/>
                                        </p:tgtEl>
                                        <p:attrNameLst>
                                          <p:attrName>style.visibility</p:attrName>
                                        </p:attrNameLst>
                                      </p:cBhvr>
                                      <p:to>
                                        <p:strVal val="visible"/>
                                      </p:to>
                                    </p:set>
                                    <p:animEffect filter="dissolve" transition="in">
                                      <p:cBhvr>
                                        <p:cTn id="7"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304" name="Screen Shot 2017-08-16 at 11.43.48 AM.png" descr="Screen Shot 2017-08-16 at 11.43.48 AM.png"/>
          <p:cNvPicPr>
            <a:picLocks noChangeAspect="1"/>
          </p:cNvPicPr>
          <p:nvPr/>
        </p:nvPicPr>
        <p:blipFill>
          <a:blip r:embed="rId2">
            <a:extLst/>
          </a:blip>
          <a:stretch>
            <a:fillRect/>
          </a:stretch>
        </p:blipFill>
        <p:spPr>
          <a:xfrm>
            <a:off x="585212" y="2451719"/>
            <a:ext cx="23213576" cy="88125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iva-Cambrin et al, 2017 also looked at risk factors for malfunction in a multi-center prospective cohort…"/>
          <p:cNvSpPr txBox="1"/>
          <p:nvPr>
            <p:ph type="body" idx="1"/>
          </p:nvPr>
        </p:nvSpPr>
        <p:spPr>
          <a:prstGeom prst="rect">
            <a:avLst/>
          </a:prstGeom>
        </p:spPr>
        <p:txBody>
          <a:bodyPr/>
          <a:lstStyle/>
          <a:p>
            <a:pPr marL="0" indent="0" defTabSz="734694">
              <a:spcBef>
                <a:spcPts val="1100"/>
              </a:spcBef>
              <a:buSzTx/>
              <a:buNone/>
              <a:defRPr sz="3204"/>
            </a:pPr>
            <a:r>
              <a:t>Riva-Cambrin et al, 2017 also looked at risk factors for malfunction in a multi-center prospective cohort</a:t>
            </a:r>
          </a:p>
          <a:p>
            <a:pPr marL="0" indent="0" defTabSz="406908">
              <a:lnSpc>
                <a:spcPts val="5100"/>
              </a:lnSpc>
              <a:spcBef>
                <a:spcPts val="1000"/>
              </a:spcBef>
              <a:buSzTx/>
              <a:buNone/>
              <a:defRPr sz="3204"/>
            </a:pPr>
            <a:r>
              <a:t>344/1036 experienced shunt failure, including 265 malfunctions and 79 infections</a:t>
            </a:r>
          </a:p>
          <a:p>
            <a:pPr marL="0" indent="0" defTabSz="406908">
              <a:lnSpc>
                <a:spcPts val="5100"/>
              </a:lnSpc>
              <a:spcBef>
                <a:spcPts val="1000"/>
              </a:spcBef>
              <a:buSzTx/>
              <a:buNone/>
              <a:defRPr sz="3204"/>
            </a:pPr>
          </a:p>
          <a:p>
            <a:pPr marL="0" indent="0" defTabSz="406908">
              <a:lnSpc>
                <a:spcPts val="5100"/>
              </a:lnSpc>
              <a:spcBef>
                <a:spcPts val="1000"/>
              </a:spcBef>
              <a:buSzTx/>
              <a:buNone/>
              <a:defRPr sz="3204"/>
            </a:pPr>
            <a:r>
              <a:t>Three factors were were independently associated with reduced shunt survival</a:t>
            </a:r>
          </a:p>
          <a:p>
            <a:pPr marL="203454" indent="-203454" defTabSz="406908">
              <a:lnSpc>
                <a:spcPts val="5100"/>
              </a:lnSpc>
              <a:spcBef>
                <a:spcPts val="1000"/>
              </a:spcBef>
              <a:buSzPct val="100000"/>
              <a:defRPr sz="3204"/>
            </a:pPr>
            <a:r>
              <a:t>Age younger than 6 months at shunt placement (HR 1.6 [95% CI 1.1–2.1])</a:t>
            </a:r>
          </a:p>
          <a:p>
            <a:pPr marL="203454" indent="-203454" defTabSz="406908">
              <a:lnSpc>
                <a:spcPts val="5100"/>
              </a:lnSpc>
              <a:spcBef>
                <a:spcPts val="1000"/>
              </a:spcBef>
              <a:buSzPct val="100000"/>
              <a:defRPr sz="3204"/>
            </a:pPr>
            <a:r>
              <a:t>Cardiac comorbidity (HR 1.4 [95% CI 1.0–2.1])</a:t>
            </a:r>
          </a:p>
          <a:p>
            <a:pPr marL="203454" indent="-203454" defTabSz="406908">
              <a:lnSpc>
                <a:spcPts val="5100"/>
              </a:lnSpc>
              <a:spcBef>
                <a:spcPts val="1000"/>
              </a:spcBef>
              <a:buSzPct val="100000"/>
              <a:defRPr sz="3204"/>
            </a:pPr>
            <a:r>
              <a:t>Endoscopic placement (HR 1.9 [95% CI 1.2–2.9])</a:t>
            </a:r>
          </a:p>
          <a:p>
            <a:pPr marL="0" indent="0" defTabSz="406908">
              <a:lnSpc>
                <a:spcPts val="5100"/>
              </a:lnSpc>
              <a:spcBef>
                <a:spcPts val="1000"/>
              </a:spcBef>
              <a:buSzTx/>
              <a:buNone/>
              <a:defRPr sz="3204"/>
            </a:pPr>
          </a:p>
          <a:p>
            <a:pPr marL="0" indent="0" defTabSz="406908">
              <a:lnSpc>
                <a:spcPts val="5100"/>
              </a:lnSpc>
              <a:spcBef>
                <a:spcPts val="1000"/>
              </a:spcBef>
              <a:buSzTx/>
              <a:buNone/>
              <a:defRPr sz="3204"/>
            </a:pPr>
            <a:r>
              <a:t>No independent associations with shunt survival</a:t>
            </a:r>
          </a:p>
          <a:p>
            <a:pPr marL="203454" indent="-203454" defTabSz="406908">
              <a:lnSpc>
                <a:spcPts val="5100"/>
              </a:lnSpc>
              <a:spcBef>
                <a:spcPts val="1000"/>
              </a:spcBef>
              <a:buSzPct val="100000"/>
              <a:defRPr sz="3204"/>
            </a:pPr>
            <a:r>
              <a:t>Etiology</a:t>
            </a:r>
          </a:p>
          <a:p>
            <a:pPr marL="203454" indent="-203454" defTabSz="406908">
              <a:lnSpc>
                <a:spcPts val="5100"/>
              </a:lnSpc>
              <a:spcBef>
                <a:spcPts val="1000"/>
              </a:spcBef>
              <a:buSzPct val="100000"/>
              <a:defRPr sz="3204"/>
            </a:pPr>
            <a:r>
              <a:t>Where the surgery was done</a:t>
            </a:r>
          </a:p>
          <a:p>
            <a:pPr marL="203454" indent="-203454" defTabSz="406908">
              <a:lnSpc>
                <a:spcPts val="5100"/>
              </a:lnSpc>
              <a:spcBef>
                <a:spcPts val="1000"/>
              </a:spcBef>
              <a:buSzPct val="100000"/>
              <a:defRPr sz="3204"/>
            </a:pPr>
            <a:r>
              <a:t>Valve design</a:t>
            </a:r>
          </a:p>
          <a:p>
            <a:pPr marL="203454" indent="-203454" defTabSz="406908">
              <a:lnSpc>
                <a:spcPts val="5100"/>
              </a:lnSpc>
              <a:spcBef>
                <a:spcPts val="1000"/>
              </a:spcBef>
              <a:buSzPct val="100000"/>
              <a:defRPr sz="3204"/>
            </a:pPr>
            <a:r>
              <a:t>Use of ultrasound or stereotactic guidance</a:t>
            </a:r>
          </a:p>
          <a:p>
            <a:pPr marL="203454" indent="-203454" defTabSz="406908">
              <a:lnSpc>
                <a:spcPts val="5100"/>
              </a:lnSpc>
              <a:spcBef>
                <a:spcPts val="1000"/>
              </a:spcBef>
              <a:buSzPct val="100000"/>
              <a:defRPr sz="3204"/>
            </a:pPr>
            <a:r>
              <a:t>Surgeon experience and volume</a:t>
            </a:r>
          </a:p>
        </p:txBody>
      </p:sp>
      <p:sp>
        <p:nvSpPr>
          <p:cNvPr id="307"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08"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Workup includes head CT and shunt series + Neurosurgery consult"/>
          <p:cNvSpPr txBox="1"/>
          <p:nvPr>
            <p:ph type="body" idx="1"/>
          </p:nvPr>
        </p:nvSpPr>
        <p:spPr>
          <a:prstGeom prst="rect">
            <a:avLst/>
          </a:prstGeom>
        </p:spPr>
        <p:txBody>
          <a:bodyPr/>
          <a:lstStyle/>
          <a:p>
            <a:pPr marL="0" indent="0" defTabSz="457200">
              <a:lnSpc>
                <a:spcPts val="15500"/>
              </a:lnSpc>
              <a:spcBef>
                <a:spcPts val="4000"/>
              </a:spcBef>
              <a:buSzTx/>
              <a:buNone/>
              <a:defRPr sz="9600"/>
            </a:pPr>
            <a:r>
              <a:t>Workup includes </a:t>
            </a:r>
            <a:r>
              <a:rPr b="1"/>
              <a:t>head CT</a:t>
            </a:r>
            <a:r>
              <a:t> and </a:t>
            </a:r>
            <a:r>
              <a:rPr b="1"/>
              <a:t>shunt series </a:t>
            </a:r>
            <a:r>
              <a:t>+ </a:t>
            </a:r>
            <a:r>
              <a:rPr b="1"/>
              <a:t>Neurosurgery consult</a:t>
            </a:r>
          </a:p>
        </p:txBody>
      </p:sp>
      <p:sp>
        <p:nvSpPr>
          <p:cNvPr id="311"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12"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Obstructive hydrocephalus"/>
          <p:cNvSpPr txBox="1"/>
          <p:nvPr>
            <p:ph type="title"/>
          </p:nvPr>
        </p:nvSpPr>
        <p:spPr>
          <a:prstGeom prst="rect">
            <a:avLst/>
          </a:prstGeom>
        </p:spPr>
        <p:txBody>
          <a:bodyPr/>
          <a:lstStyle>
            <a:lvl1pPr algn="l">
              <a:defRPr b="1">
                <a:latin typeface="Helvetica Neue"/>
                <a:ea typeface="Helvetica Neue"/>
                <a:cs typeface="Helvetica Neue"/>
                <a:sym typeface="Helvetica Neue"/>
              </a:defRPr>
            </a:lvl1pPr>
          </a:lstStyle>
          <a:p>
            <a:pPr/>
            <a:r>
              <a:t>Obstructive hydrocephalus</a:t>
            </a:r>
          </a:p>
        </p:txBody>
      </p:sp>
      <p:sp>
        <p:nvSpPr>
          <p:cNvPr id="131" name="The ventricular system is blocked and CSF accumulates proximal to the blockage"/>
          <p:cNvSpPr txBox="1"/>
          <p:nvPr>
            <p:ph type="body" idx="1"/>
          </p:nvPr>
        </p:nvSpPr>
        <p:spPr>
          <a:prstGeom prst="rect">
            <a:avLst/>
          </a:prstGeom>
        </p:spPr>
        <p:txBody>
          <a:bodyPr anchor="t"/>
          <a:lstStyle>
            <a:lvl1pPr marL="0" indent="0">
              <a:buSzTx/>
              <a:buNone/>
              <a:defRPr>
                <a:latin typeface="+mn-lt"/>
                <a:ea typeface="+mn-ea"/>
                <a:cs typeface="+mn-cs"/>
                <a:sym typeface="Helvetica Neue Medium"/>
              </a:defRPr>
            </a:lvl1pPr>
          </a:lstStyle>
          <a:p>
            <a:pPr/>
            <a:r>
              <a:t>The ventricular system is blocked and CSF accumulates proximal to the blockage</a:t>
            </a:r>
          </a:p>
        </p:txBody>
      </p:sp>
      <p:sp>
        <p:nvSpPr>
          <p:cNvPr id="132"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3" name="Communicating hydrocephalus"/>
          <p:cNvSpPr txBox="1"/>
          <p:nvPr/>
        </p:nvSpPr>
        <p:spPr>
          <a:xfrm>
            <a:off x="1689100" y="5146015"/>
            <a:ext cx="21005800"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808990">
              <a:defRPr sz="10976"/>
            </a:lvl1pPr>
          </a:lstStyle>
          <a:p>
            <a:pPr/>
            <a:r>
              <a:t>Communicating hydrocephalus</a:t>
            </a:r>
          </a:p>
        </p:txBody>
      </p:sp>
      <p:sp>
        <p:nvSpPr>
          <p:cNvPr id="134" name="The subarachnoid system is blocked and CSF can’t be absorbed…"/>
          <p:cNvSpPr txBox="1"/>
          <p:nvPr/>
        </p:nvSpPr>
        <p:spPr>
          <a:xfrm>
            <a:off x="1689100" y="7940015"/>
            <a:ext cx="21005800" cy="929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spcBef>
                <a:spcPts val="5900"/>
              </a:spcBef>
              <a:defRPr b="0" sz="4800">
                <a:latin typeface="+mn-lt"/>
                <a:ea typeface="+mn-ea"/>
                <a:cs typeface="+mn-cs"/>
                <a:sym typeface="Helvetica Neue Medium"/>
              </a:defRPr>
            </a:pPr>
            <a:r>
              <a:t>The subarachnoid system is blocked and CSF can’t be absorbed</a:t>
            </a:r>
          </a:p>
          <a:p>
            <a:pPr algn="l">
              <a:spcBef>
                <a:spcPts val="5900"/>
              </a:spcBef>
              <a:defRPr b="0" sz="4800">
                <a:latin typeface="+mn-lt"/>
                <a:ea typeface="+mn-ea"/>
                <a:cs typeface="+mn-cs"/>
                <a:sym typeface="Helvetica Neue Medium"/>
              </a:defRPr>
            </a:pPr>
            <a:r>
              <a:t>The entire system fills with CSF</a:t>
            </a:r>
          </a:p>
          <a:p>
            <a:pPr algn="l">
              <a:spcBef>
                <a:spcPts val="5900"/>
              </a:spcBef>
              <a:defRPr b="0" sz="4800">
                <a:latin typeface="+mn-lt"/>
                <a:ea typeface="+mn-ea"/>
                <a:cs typeface="+mn-cs"/>
                <a:sym typeface="Helvetica Neue Medium"/>
              </a:defRPr>
            </a:pPr>
            <a:r>
              <a:t>This is less common and due to IVH, Meningitis, Post-inflammatory scarring</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3"/>
                                        </p:tgtEl>
                                        <p:attrNameLst>
                                          <p:attrName>style.visibility</p:attrName>
                                        </p:attrNameLst>
                                      </p:cBhvr>
                                      <p:to>
                                        <p:strVal val="visible"/>
                                      </p:to>
                                    </p:set>
                                    <p:animEffect filter="dissolve" transition="in">
                                      <p:cBhvr>
                                        <p:cTn id="7" dur="1000"/>
                                        <p:tgtEl>
                                          <p:spTgt spid="133"/>
                                        </p:tgtEl>
                                      </p:cBhvr>
                                    </p:animEffect>
                                  </p:childTnLst>
                                </p:cTn>
                              </p:par>
                            </p:childTnLst>
                          </p:cTn>
                        </p:par>
                        <p:par>
                          <p:cTn id="8" fill="hold">
                            <p:stCondLst>
                              <p:cond delay="1000"/>
                            </p:stCondLst>
                            <p:childTnLst>
                              <p:par>
                                <p:cTn id="9" presetClass="entr" nodeType="afterEffect" presetID="9"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dissolve" transition="in">
                                      <p:cBhvr>
                                        <p:cTn id="11"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1"/>
      <p:bldP build="whole" bldLvl="1" animBg="1" rev="0" advAuto="0" spid="134" grpId="2"/>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unt series…"/>
          <p:cNvSpPr txBox="1"/>
          <p:nvPr>
            <p:ph type="body" sz="half" idx="1"/>
          </p:nvPr>
        </p:nvSpPr>
        <p:spPr>
          <a:xfrm>
            <a:off x="1689100" y="3149600"/>
            <a:ext cx="14259232" cy="9296400"/>
          </a:xfrm>
          <a:prstGeom prst="rect">
            <a:avLst/>
          </a:prstGeom>
        </p:spPr>
        <p:txBody>
          <a:bodyPr/>
          <a:lstStyle/>
          <a:p>
            <a:pPr marL="0" indent="0" defTabSz="457200">
              <a:lnSpc>
                <a:spcPts val="21200"/>
              </a:lnSpc>
              <a:spcBef>
                <a:spcPts val="4000"/>
              </a:spcBef>
              <a:buSzTx/>
              <a:buNone/>
              <a:defRPr b="1" sz="14400"/>
            </a:pPr>
            <a:r>
              <a:t>Shunt series</a:t>
            </a:r>
          </a:p>
          <a:p>
            <a:pPr marL="685800" indent="-685800">
              <a:spcBef>
                <a:spcPts val="1100"/>
              </a:spcBef>
            </a:pPr>
            <a:r>
              <a:t>Radiographs of the skull, neck, chest, and abdomen</a:t>
            </a:r>
          </a:p>
          <a:p>
            <a:pPr marL="685800" indent="-685800">
              <a:spcBef>
                <a:spcPts val="1100"/>
              </a:spcBef>
            </a:pPr>
            <a:r>
              <a:t>Look for mechanical breaks, kinks, and disconnections in the shunt - most common in the neck</a:t>
            </a:r>
            <a:endParaRPr sz="5600"/>
          </a:p>
        </p:txBody>
      </p:sp>
      <p:sp>
        <p:nvSpPr>
          <p:cNvPr id="315"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16"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pic>
        <p:nvPicPr>
          <p:cNvPr id="317" name="Image" descr="Image"/>
          <p:cNvPicPr>
            <a:picLocks noChangeAspect="1"/>
          </p:cNvPicPr>
          <p:nvPr/>
        </p:nvPicPr>
        <p:blipFill>
          <a:blip r:embed="rId2">
            <a:extLst/>
          </a:blip>
          <a:stretch>
            <a:fillRect/>
          </a:stretch>
        </p:blipFill>
        <p:spPr>
          <a:xfrm>
            <a:off x="16557395" y="3708400"/>
            <a:ext cx="6350001" cy="8178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320" name="abnormal-vp-shunt-series.png" descr="abnormal-vp-shunt-series.png"/>
          <p:cNvPicPr>
            <a:picLocks noChangeAspect="1"/>
          </p:cNvPicPr>
          <p:nvPr/>
        </p:nvPicPr>
        <p:blipFill>
          <a:blip r:embed="rId2">
            <a:extLst/>
          </a:blip>
          <a:stretch>
            <a:fillRect/>
          </a:stretch>
        </p:blipFill>
        <p:spPr>
          <a:xfrm>
            <a:off x="5667859" y="226443"/>
            <a:ext cx="8422700" cy="12872902"/>
          </a:xfrm>
          <a:prstGeom prst="rect">
            <a:avLst/>
          </a:prstGeom>
          <a:ln w="12700">
            <a:miter lim="400000"/>
          </a:ln>
        </p:spPr>
      </p:pic>
      <p:sp>
        <p:nvSpPr>
          <p:cNvPr id="321" name="From Radiopedia…"/>
          <p:cNvSpPr txBox="1"/>
          <p:nvPr/>
        </p:nvSpPr>
        <p:spPr>
          <a:xfrm>
            <a:off x="255227" y="214509"/>
            <a:ext cx="5196091" cy="7200799"/>
          </a:xfrm>
          <a:prstGeom prst="rect">
            <a:avLst/>
          </a:prstGeom>
          <a:solidFill>
            <a:srgbClr val="EBEBEB"/>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3600">
                <a:solidFill>
                  <a:srgbClr val="3D3D3D"/>
                </a:solidFill>
              </a:defRPr>
            </a:pPr>
            <a:r>
              <a:t>From </a:t>
            </a:r>
            <a:r>
              <a:rPr b="1"/>
              <a:t>Radiopedia</a:t>
            </a:r>
          </a:p>
          <a:p>
            <a:pPr algn="l" defTabSz="457200">
              <a:defRPr b="0" sz="3600">
                <a:solidFill>
                  <a:srgbClr val="3D3D3D"/>
                </a:solidFill>
              </a:defRPr>
            </a:pPr>
          </a:p>
          <a:p>
            <a:pPr algn="l" defTabSz="457200">
              <a:defRPr b="0" sz="3600">
                <a:solidFill>
                  <a:srgbClr val="3D3D3D"/>
                </a:solidFill>
              </a:defRPr>
            </a:pPr>
            <a:r>
              <a:t>The VP shunt on the right side of the neck, seen best on the lateral neck/skull and AP neck views appears discontinuous. The shunt is not seen on the chest or abdominal wall with the remainder of the tubing is noted coiled in the abdomen.</a:t>
            </a:r>
          </a:p>
        </p:txBody>
      </p:sp>
      <p:pic>
        <p:nvPicPr>
          <p:cNvPr id="322" name="abnormal-vp-shunt-series-2.png" descr="abnormal-vp-shunt-series-2.png"/>
          <p:cNvPicPr>
            <a:picLocks noChangeAspect="1"/>
          </p:cNvPicPr>
          <p:nvPr/>
        </p:nvPicPr>
        <p:blipFill>
          <a:blip r:embed="rId3">
            <a:extLst/>
          </a:blip>
          <a:stretch>
            <a:fillRect/>
          </a:stretch>
        </p:blipFill>
        <p:spPr>
          <a:xfrm>
            <a:off x="14170694" y="221948"/>
            <a:ext cx="10013900" cy="118683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Pitetti, Pediatr Emerg Care, 2007 – Retrospective review of 291 kids (461 ED visits)…"/>
          <p:cNvSpPr txBox="1"/>
          <p:nvPr>
            <p:ph type="body" idx="1"/>
          </p:nvPr>
        </p:nvSpPr>
        <p:spPr>
          <a:xfrm>
            <a:off x="1689100" y="3149600"/>
            <a:ext cx="22406251" cy="9296400"/>
          </a:xfrm>
          <a:prstGeom prst="rect">
            <a:avLst/>
          </a:prstGeom>
        </p:spPr>
        <p:txBody>
          <a:bodyPr/>
          <a:lstStyle/>
          <a:p>
            <a:pPr marL="0" indent="0">
              <a:spcBef>
                <a:spcPts val="1100"/>
              </a:spcBef>
              <a:buSzTx/>
              <a:buNone/>
            </a:pPr>
            <a:r>
              <a:t>Pitetti, </a:t>
            </a:r>
            <a:r>
              <a:rPr i="1"/>
              <a:t>Pediatr Emerg Care</a:t>
            </a:r>
            <a:r>
              <a:t>, 2007 – Retrospective review of 291 kids (461 ED visits)</a:t>
            </a:r>
            <a:endParaRPr sz="5600"/>
          </a:p>
          <a:p>
            <a:pPr lvl="1" marL="0" indent="635000">
              <a:spcBef>
                <a:spcPts val="1100"/>
              </a:spcBef>
              <a:buSzTx/>
              <a:buNone/>
            </a:pPr>
            <a:r>
              <a:t>78% had a shunt series</a:t>
            </a:r>
            <a:endParaRPr sz="5600"/>
          </a:p>
          <a:p>
            <a:pPr lvl="1" marL="0" indent="635000">
              <a:spcBef>
                <a:spcPts val="1100"/>
              </a:spcBef>
              <a:buSzTx/>
              <a:buNone/>
            </a:pPr>
            <a:r>
              <a:t>15% (71/291) Dx with malfunction</a:t>
            </a:r>
            <a:endParaRPr sz="5600"/>
          </a:p>
          <a:p>
            <a:pPr lvl="2" marL="0" indent="1270000">
              <a:spcBef>
                <a:spcPts val="1100"/>
              </a:spcBef>
              <a:buSzTx/>
              <a:buNone/>
            </a:pPr>
            <a:r>
              <a:t>22 of these 71 had a normal head CT</a:t>
            </a:r>
          </a:p>
          <a:p>
            <a:pPr lvl="2" marL="0" indent="1270000">
              <a:spcBef>
                <a:spcPts val="1100"/>
              </a:spcBef>
              <a:buSzTx/>
              <a:buNone/>
            </a:pPr>
            <a:r>
              <a:t>6 of these 22 had an abnormal shunt series</a:t>
            </a:r>
          </a:p>
        </p:txBody>
      </p:sp>
      <p:sp>
        <p:nvSpPr>
          <p:cNvPr id="325"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26"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Head CT…"/>
          <p:cNvSpPr txBox="1"/>
          <p:nvPr>
            <p:ph type="body" idx="1"/>
          </p:nvPr>
        </p:nvSpPr>
        <p:spPr>
          <a:prstGeom prst="rect">
            <a:avLst/>
          </a:prstGeom>
        </p:spPr>
        <p:txBody>
          <a:bodyPr/>
          <a:lstStyle/>
          <a:p>
            <a:pPr marL="0" indent="0">
              <a:spcBef>
                <a:spcPts val="4000"/>
              </a:spcBef>
              <a:buSzTx/>
              <a:buNone/>
              <a:defRPr b="1" sz="14400"/>
            </a:pPr>
            <a:r>
              <a:t>Head CT</a:t>
            </a:r>
            <a:endParaRPr b="0"/>
          </a:p>
          <a:p>
            <a:pPr marL="0" indent="0">
              <a:spcBef>
                <a:spcPts val="4000"/>
              </a:spcBef>
              <a:buSzTx/>
              <a:buNone/>
              <a:defRPr b="1"/>
            </a:pPr>
            <a:r>
              <a:rPr b="0"/>
              <a:t>Not always diagnostic - sensitivity 54-83%</a:t>
            </a:r>
            <a:endParaRPr b="0"/>
          </a:p>
          <a:p>
            <a:pPr marL="0" indent="0">
              <a:spcBef>
                <a:spcPts val="4000"/>
              </a:spcBef>
              <a:buSzTx/>
              <a:buNone/>
              <a:defRPr b="1"/>
            </a:pPr>
            <a:r>
              <a:rPr b="0"/>
              <a:t>Size of ventricles can help, but in up to ⅓ of cases of shunt malfunction the CT is nondiagnostic (especially Chiari II/MM)</a:t>
            </a:r>
            <a:endParaRPr b="0"/>
          </a:p>
        </p:txBody>
      </p:sp>
      <p:sp>
        <p:nvSpPr>
          <p:cNvPr id="329"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30"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333" name="Image" descr="Image"/>
          <p:cNvPicPr>
            <a:picLocks noChangeAspect="1"/>
          </p:cNvPicPr>
          <p:nvPr/>
        </p:nvPicPr>
        <p:blipFill>
          <a:blip r:embed="rId2">
            <a:extLst/>
          </a:blip>
          <a:stretch>
            <a:fillRect/>
          </a:stretch>
        </p:blipFill>
        <p:spPr>
          <a:xfrm>
            <a:off x="6212454" y="878454"/>
            <a:ext cx="11959092" cy="119590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Zorc, 2002"/>
          <p:cNvSpPr txBox="1"/>
          <p:nvPr>
            <p:ph type="body" sz="quarter" idx="1"/>
          </p:nvPr>
        </p:nvSpPr>
        <p:spPr>
          <a:xfrm>
            <a:off x="1747998" y="5880713"/>
            <a:ext cx="3589162" cy="6015568"/>
          </a:xfrm>
          <a:prstGeom prst="rect">
            <a:avLst/>
          </a:prstGeom>
        </p:spPr>
        <p:txBody>
          <a:bodyPr/>
          <a:lstStyle/>
          <a:p>
            <a:pPr marL="0" indent="0">
              <a:spcBef>
                <a:spcPts val="4000"/>
              </a:spcBef>
              <a:buSzTx/>
              <a:buNone/>
              <a:defRPr b="1"/>
            </a:pPr>
            <a:r>
              <a:rPr b="0"/>
              <a:t>Zorc, 2002</a:t>
            </a:r>
            <a:endParaRPr b="0"/>
          </a:p>
          <a:p>
            <a:pPr marL="0" indent="0">
              <a:spcBef>
                <a:spcPts val="4000"/>
              </a:spcBef>
              <a:buSzTx/>
              <a:buNone/>
              <a:defRPr b="1"/>
            </a:pPr>
            <a:endParaRPr b="0"/>
          </a:p>
        </p:txBody>
      </p:sp>
      <p:sp>
        <p:nvSpPr>
          <p:cNvPr id="336"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37"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pic>
        <p:nvPicPr>
          <p:cNvPr id="338" name="Picture 2" descr="Picture 2"/>
          <p:cNvPicPr>
            <a:picLocks noChangeAspect="1"/>
          </p:cNvPicPr>
          <p:nvPr/>
        </p:nvPicPr>
        <p:blipFill>
          <a:blip r:embed="rId2">
            <a:extLst/>
          </a:blip>
          <a:srcRect l="22212" t="50000" r="25957" b="15505"/>
          <a:stretch>
            <a:fillRect/>
          </a:stretch>
        </p:blipFill>
        <p:spPr>
          <a:xfrm>
            <a:off x="5883611" y="4537868"/>
            <a:ext cx="17153104" cy="6418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MRI…"/>
          <p:cNvSpPr txBox="1"/>
          <p:nvPr>
            <p:ph type="body" idx="1"/>
          </p:nvPr>
        </p:nvSpPr>
        <p:spPr>
          <a:prstGeom prst="rect">
            <a:avLst/>
          </a:prstGeom>
        </p:spPr>
        <p:txBody>
          <a:bodyPr/>
          <a:lstStyle/>
          <a:p>
            <a:pPr marL="0" indent="0">
              <a:spcBef>
                <a:spcPts val="4000"/>
              </a:spcBef>
              <a:buSzTx/>
              <a:buNone/>
              <a:defRPr b="1" sz="14400"/>
            </a:pPr>
            <a:r>
              <a:t>MRI</a:t>
            </a:r>
            <a:endParaRPr b="0"/>
          </a:p>
          <a:p>
            <a:pPr marL="0" indent="0">
              <a:spcBef>
                <a:spcPts val="4000"/>
              </a:spcBef>
              <a:buSzTx/>
              <a:buNone/>
              <a:defRPr b="1"/>
            </a:pPr>
            <a:r>
              <a:rPr b="0"/>
              <a:t>May replace CT</a:t>
            </a:r>
            <a:endParaRPr b="0"/>
          </a:p>
          <a:p>
            <a:pPr marL="0" indent="0">
              <a:spcBef>
                <a:spcPts val="4000"/>
              </a:spcBef>
              <a:buSzTx/>
              <a:buNone/>
              <a:defRPr b="1"/>
            </a:pPr>
            <a:r>
              <a:rPr b="0"/>
              <a:t>Protocols exist for fast MRI scans</a:t>
            </a:r>
            <a:endParaRPr b="0"/>
          </a:p>
        </p:txBody>
      </p:sp>
      <p:sp>
        <p:nvSpPr>
          <p:cNvPr id="341"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2"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Abdominal Ultrasound…"/>
          <p:cNvSpPr txBox="1"/>
          <p:nvPr>
            <p:ph type="body" sz="half" idx="1"/>
          </p:nvPr>
        </p:nvSpPr>
        <p:spPr>
          <a:xfrm>
            <a:off x="1689100" y="3149600"/>
            <a:ext cx="12090033" cy="9296400"/>
          </a:xfrm>
          <a:prstGeom prst="rect">
            <a:avLst/>
          </a:prstGeom>
        </p:spPr>
        <p:txBody>
          <a:bodyPr/>
          <a:lstStyle/>
          <a:p>
            <a:pPr marL="0" indent="0" defTabSz="652145">
              <a:spcBef>
                <a:spcPts val="3100"/>
              </a:spcBef>
              <a:buSzTx/>
              <a:buNone/>
              <a:defRPr b="1" sz="11376"/>
            </a:pPr>
            <a:r>
              <a:t>Abdominal Ultrasound</a:t>
            </a:r>
            <a:endParaRPr b="0"/>
          </a:p>
          <a:p>
            <a:pPr marL="0" indent="0" defTabSz="652145">
              <a:spcBef>
                <a:spcPts val="3100"/>
              </a:spcBef>
              <a:buSzTx/>
              <a:buNone/>
              <a:defRPr b="1" sz="3792"/>
            </a:pPr>
            <a:r>
              <a:rPr b="0"/>
              <a:t>A pseudocyst is a false pocket in the abdomen at the distal end of the shunt</a:t>
            </a:r>
            <a:endParaRPr b="0"/>
          </a:p>
          <a:p>
            <a:pPr marL="0" indent="0" defTabSz="652145">
              <a:spcBef>
                <a:spcPts val="3100"/>
              </a:spcBef>
              <a:buSzTx/>
              <a:buNone/>
              <a:defRPr b="1" sz="3792"/>
            </a:pPr>
            <a:r>
              <a:rPr b="0"/>
              <a:t>Fluid collects and may cause obstruction</a:t>
            </a:r>
            <a:endParaRPr b="0"/>
          </a:p>
          <a:p>
            <a:pPr marL="0" indent="0" defTabSz="652145">
              <a:spcBef>
                <a:spcPts val="3100"/>
              </a:spcBef>
              <a:buSzTx/>
              <a:buNone/>
              <a:defRPr b="1" sz="3792"/>
            </a:pPr>
            <a:r>
              <a:rPr b="0"/>
              <a:t>Consider in patients with GI symptoms and concern for shunt malfunction, but usually obtained at discretion of Neurosurgeon</a:t>
            </a:r>
            <a:endParaRPr b="0"/>
          </a:p>
        </p:txBody>
      </p:sp>
      <p:sp>
        <p:nvSpPr>
          <p:cNvPr id="345"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46"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pic>
        <p:nvPicPr>
          <p:cNvPr id="347" name="peritoneal-csf-pseudocyst-1.jpg" descr="peritoneal-csf-pseudocyst-1.jpg"/>
          <p:cNvPicPr>
            <a:picLocks noChangeAspect="1"/>
          </p:cNvPicPr>
          <p:nvPr/>
        </p:nvPicPr>
        <p:blipFill>
          <a:blip r:embed="rId2">
            <a:extLst/>
          </a:blip>
          <a:stretch>
            <a:fillRect/>
          </a:stretch>
        </p:blipFill>
        <p:spPr>
          <a:xfrm>
            <a:off x="14101799" y="4478032"/>
            <a:ext cx="9687096" cy="70666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unt Tap?…"/>
          <p:cNvSpPr txBox="1"/>
          <p:nvPr>
            <p:ph type="body" sz="half" idx="1"/>
          </p:nvPr>
        </p:nvSpPr>
        <p:spPr>
          <a:xfrm>
            <a:off x="1689100" y="3149600"/>
            <a:ext cx="12791524" cy="9296400"/>
          </a:xfrm>
          <a:prstGeom prst="rect">
            <a:avLst/>
          </a:prstGeom>
        </p:spPr>
        <p:txBody>
          <a:bodyPr/>
          <a:lstStyle/>
          <a:p>
            <a:pPr marL="0" indent="0">
              <a:spcBef>
                <a:spcPts val="4000"/>
              </a:spcBef>
              <a:buSzTx/>
              <a:buNone/>
              <a:defRPr b="1" sz="14400"/>
            </a:pPr>
            <a:r>
              <a:t>Shunt Tap?</a:t>
            </a:r>
            <a:endParaRPr b="0"/>
          </a:p>
          <a:p>
            <a:pPr lvl="1" marL="571500" indent="-571500">
              <a:spcBef>
                <a:spcPts val="1200"/>
              </a:spcBef>
              <a:defRPr sz="5000"/>
            </a:pPr>
            <a:r>
              <a:t>Opening pressure &gt;25cm H</a:t>
            </a:r>
            <a:r>
              <a:rPr baseline="-15500"/>
              <a:t>2</a:t>
            </a:r>
            <a:r>
              <a:t>O associated with distal obstruction in 90%</a:t>
            </a:r>
          </a:p>
          <a:p>
            <a:pPr lvl="1" marL="571500" indent="-571500">
              <a:spcBef>
                <a:spcPts val="1200"/>
              </a:spcBef>
              <a:defRPr sz="5000"/>
            </a:pPr>
            <a:r>
              <a:t>Poor flow associated with proximal shunt in &gt;90%</a:t>
            </a:r>
          </a:p>
        </p:txBody>
      </p:sp>
      <p:sp>
        <p:nvSpPr>
          <p:cNvPr id="350"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51"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pic>
        <p:nvPicPr>
          <p:cNvPr id="352" name="Image" descr="Image"/>
          <p:cNvPicPr>
            <a:picLocks noChangeAspect="1"/>
          </p:cNvPicPr>
          <p:nvPr/>
        </p:nvPicPr>
        <p:blipFill>
          <a:blip r:embed="rId3">
            <a:extLst/>
          </a:blip>
          <a:stretch>
            <a:fillRect/>
          </a:stretch>
        </p:blipFill>
        <p:spPr>
          <a:xfrm>
            <a:off x="15255276" y="5334000"/>
            <a:ext cx="6827275" cy="5354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hunt Tap?…"/>
          <p:cNvSpPr txBox="1"/>
          <p:nvPr>
            <p:ph type="body" idx="1"/>
          </p:nvPr>
        </p:nvSpPr>
        <p:spPr>
          <a:prstGeom prst="rect">
            <a:avLst/>
          </a:prstGeom>
        </p:spPr>
        <p:txBody>
          <a:bodyPr/>
          <a:lstStyle/>
          <a:p>
            <a:pPr marL="0" indent="0">
              <a:spcBef>
                <a:spcPts val="4000"/>
              </a:spcBef>
              <a:buSzTx/>
              <a:buNone/>
              <a:defRPr b="1" sz="14400"/>
            </a:pPr>
            <a:r>
              <a:t>Shunt Tap?</a:t>
            </a:r>
            <a:endParaRPr b="0"/>
          </a:p>
          <a:p>
            <a:pPr marL="0" indent="0">
              <a:spcBef>
                <a:spcPts val="4000"/>
              </a:spcBef>
              <a:buSzTx/>
              <a:buNone/>
              <a:defRPr b="1" sz="5000"/>
            </a:pPr>
            <a:r>
              <a:t>Contraindications</a:t>
            </a:r>
            <a:endParaRPr b="0"/>
          </a:p>
          <a:p>
            <a:pPr marL="571500" indent="-571500">
              <a:spcBef>
                <a:spcPts val="4000"/>
              </a:spcBef>
              <a:buSzPct val="100000"/>
              <a:defRPr sz="5000"/>
            </a:pPr>
            <a:r>
              <a:t>Skin infection over shunt site</a:t>
            </a:r>
          </a:p>
          <a:p>
            <a:pPr marL="571500" indent="-571500">
              <a:spcBef>
                <a:spcPts val="4000"/>
              </a:spcBef>
              <a:buSzPct val="100000"/>
              <a:defRPr sz="5000"/>
            </a:pPr>
            <a:r>
              <a:t>Coagulopathy</a:t>
            </a:r>
          </a:p>
          <a:p>
            <a:pPr marL="571500" indent="-571500">
              <a:spcBef>
                <a:spcPts val="4000"/>
              </a:spcBef>
              <a:buSzPct val="100000"/>
              <a:defRPr sz="5000"/>
            </a:pPr>
            <a:r>
              <a:t>Lack of shunt imaging/info</a:t>
            </a:r>
          </a:p>
        </p:txBody>
      </p:sp>
      <p:sp>
        <p:nvSpPr>
          <p:cNvPr id="357"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58"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traight Connector 11"/>
          <p:cNvSpPr/>
          <p:nvPr/>
        </p:nvSpPr>
        <p:spPr>
          <a:xfrm>
            <a:off x="12117897" y="3326203"/>
            <a:ext cx="2187273" cy="243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152400">
            <a:solidFill>
              <a:srgbClr val="4A7EBB"/>
            </a:solidFill>
          </a:ln>
        </p:spPr>
        <p:txBody>
          <a:bodyPr/>
          <a:lstStyle/>
          <a:p>
            <a:pPr/>
          </a:p>
        </p:txBody>
      </p:sp>
      <p:sp>
        <p:nvSpPr>
          <p:cNvPr id="137" name="Straight Connector 22"/>
          <p:cNvSpPr/>
          <p:nvPr/>
        </p:nvSpPr>
        <p:spPr>
          <a:xfrm flipH="1">
            <a:off x="10437630" y="7927823"/>
            <a:ext cx="1815921" cy="3001463"/>
          </a:xfrm>
          <a:prstGeom prst="line">
            <a:avLst/>
          </a:prstGeom>
          <a:ln w="152400">
            <a:solidFill>
              <a:srgbClr val="4A7EBB"/>
            </a:solidFill>
          </a:ln>
        </p:spPr>
        <p:txBody>
          <a:bodyPr lIns="0" tIns="0" rIns="0" bIns="0" anchor="ctr"/>
          <a:lstStyle/>
          <a:p>
            <a:pPr>
              <a:defRPr b="0" sz="3200">
                <a:solidFill>
                  <a:srgbClr val="FFFFFF"/>
                </a:solidFill>
                <a:latin typeface="+mn-lt"/>
                <a:ea typeface="+mn-ea"/>
                <a:cs typeface="+mn-cs"/>
                <a:sym typeface="Helvetica Neue Medium"/>
              </a:defRPr>
            </a:pPr>
          </a:p>
        </p:txBody>
      </p:sp>
      <p:sp>
        <p:nvSpPr>
          <p:cNvPr id="151" name="Straight Connector 11"/>
          <p:cNvSpPr/>
          <p:nvPr/>
        </p:nvSpPr>
        <p:spPr>
          <a:xfrm>
            <a:off x="10075537" y="3326203"/>
            <a:ext cx="2187273" cy="2438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152400">
            <a:solidFill>
              <a:srgbClr val="4A7EBB"/>
            </a:solidFill>
          </a:ln>
        </p:spPr>
        <p:txBody>
          <a:bodyPr/>
          <a:lstStyle/>
          <a:p>
            <a:pPr/>
          </a:p>
        </p:txBody>
      </p:sp>
      <p:sp>
        <p:nvSpPr>
          <p:cNvPr id="139" name="Straight Connector 22"/>
          <p:cNvSpPr/>
          <p:nvPr/>
        </p:nvSpPr>
        <p:spPr>
          <a:xfrm>
            <a:off x="11752349" y="7651733"/>
            <a:ext cx="1815921" cy="3001463"/>
          </a:xfrm>
          <a:prstGeom prst="line">
            <a:avLst/>
          </a:prstGeom>
          <a:ln w="152400">
            <a:solidFill>
              <a:srgbClr val="4A7EBB"/>
            </a:solidFill>
          </a:ln>
        </p:spPr>
        <p:txBody>
          <a:bodyPr lIns="0" tIns="0" rIns="0" bIns="0" anchor="ctr"/>
          <a:lstStyle/>
          <a:p>
            <a:pPr>
              <a:defRPr b="0" sz="3200">
                <a:solidFill>
                  <a:srgbClr val="FFFFFF"/>
                </a:solidFill>
                <a:latin typeface="+mn-lt"/>
                <a:ea typeface="+mn-ea"/>
                <a:cs typeface="+mn-cs"/>
                <a:sym typeface="Helvetica Neue Medium"/>
              </a:defRPr>
            </a:pPr>
          </a:p>
        </p:txBody>
      </p:sp>
      <p:sp>
        <p:nvSpPr>
          <p:cNvPr id="152" name="Straight Connector 24"/>
          <p:cNvSpPr/>
          <p:nvPr/>
        </p:nvSpPr>
        <p:spPr>
          <a:xfrm>
            <a:off x="12076397" y="5721219"/>
            <a:ext cx="5589" cy="41593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152400">
            <a:solidFill>
              <a:srgbClr val="4A7EBB"/>
            </a:solidFill>
          </a:ln>
        </p:spPr>
        <p:txBody>
          <a:bodyPr/>
          <a:lstStyle/>
          <a:p>
            <a:pPr/>
          </a:p>
        </p:txBody>
      </p:sp>
      <p:sp>
        <p:nvSpPr>
          <p:cNvPr id="141" name="TextBox 25"/>
          <p:cNvSpPr txBox="1"/>
          <p:nvPr/>
        </p:nvSpPr>
        <p:spPr>
          <a:xfrm>
            <a:off x="14031603" y="4139375"/>
            <a:ext cx="635736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Intraventricular foramina of Monro</a:t>
            </a:r>
          </a:p>
        </p:txBody>
      </p:sp>
      <p:sp>
        <p:nvSpPr>
          <p:cNvPr id="142" name="Rectangle 27"/>
          <p:cNvSpPr txBox="1"/>
          <p:nvPr/>
        </p:nvSpPr>
        <p:spPr>
          <a:xfrm>
            <a:off x="12607322" y="6577775"/>
            <a:ext cx="555421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Cerebral aqueduct (of Sylvius)</a:t>
            </a:r>
          </a:p>
        </p:txBody>
      </p:sp>
      <p:sp>
        <p:nvSpPr>
          <p:cNvPr id="143" name="Rectangle 30"/>
          <p:cNvSpPr txBox="1"/>
          <p:nvPr/>
        </p:nvSpPr>
        <p:spPr>
          <a:xfrm>
            <a:off x="14768394" y="8637290"/>
            <a:ext cx="5645278"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X2 Lateral foramina (Luschka)</a:t>
            </a:r>
          </a:p>
          <a:p>
            <a:pPr/>
            <a:r>
              <a:t>Midline foramen (Magendie)</a:t>
            </a:r>
          </a:p>
        </p:txBody>
      </p:sp>
      <p:sp>
        <p:nvSpPr>
          <p:cNvPr id="144" name="Lateral"/>
          <p:cNvSpPr/>
          <p:nvPr/>
        </p:nvSpPr>
        <p:spPr>
          <a:xfrm>
            <a:off x="7316304" y="2565398"/>
            <a:ext cx="4573458" cy="1270001"/>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Lateral</a:t>
            </a:r>
          </a:p>
        </p:txBody>
      </p:sp>
      <p:sp>
        <p:nvSpPr>
          <p:cNvPr id="145" name="Lateral"/>
          <p:cNvSpPr/>
          <p:nvPr/>
        </p:nvSpPr>
        <p:spPr>
          <a:xfrm>
            <a:off x="12606743" y="2565398"/>
            <a:ext cx="4573458" cy="1270001"/>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Lateral</a:t>
            </a:r>
          </a:p>
        </p:txBody>
      </p:sp>
      <p:sp>
        <p:nvSpPr>
          <p:cNvPr id="146" name="Third"/>
          <p:cNvSpPr/>
          <p:nvPr/>
        </p:nvSpPr>
        <p:spPr>
          <a:xfrm>
            <a:off x="9788815" y="5003800"/>
            <a:ext cx="4573458" cy="127000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Third</a:t>
            </a:r>
          </a:p>
        </p:txBody>
      </p:sp>
      <p:sp>
        <p:nvSpPr>
          <p:cNvPr id="147" name="4th"/>
          <p:cNvSpPr/>
          <p:nvPr/>
        </p:nvSpPr>
        <p:spPr>
          <a:xfrm>
            <a:off x="9788815" y="7442200"/>
            <a:ext cx="4573458" cy="127000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4th</a:t>
            </a:r>
          </a:p>
        </p:txBody>
      </p:sp>
      <p:sp>
        <p:nvSpPr>
          <p:cNvPr id="148" name="Cisterns/Subarachnoid Space"/>
          <p:cNvSpPr/>
          <p:nvPr/>
        </p:nvSpPr>
        <p:spPr>
          <a:xfrm>
            <a:off x="9788815" y="9880601"/>
            <a:ext cx="4573458" cy="1270001"/>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Cisterns/Subarachnoid Space</a:t>
            </a:r>
          </a:p>
        </p:txBody>
      </p:sp>
      <p:sp>
        <p:nvSpPr>
          <p:cNvPr id="149"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0" name="Picture 2" descr="Picture 2"/>
          <p:cNvPicPr>
            <a:picLocks noChangeAspect="1"/>
          </p:cNvPicPr>
          <p:nvPr/>
        </p:nvPicPr>
        <p:blipFill>
          <a:blip r:embed="rId2">
            <a:extLst/>
          </a:blip>
          <a:stretch>
            <a:fillRect/>
          </a:stretch>
        </p:blipFill>
        <p:spPr>
          <a:xfrm>
            <a:off x="7077075" y="561975"/>
            <a:ext cx="10229850" cy="12592050"/>
          </a:xfrm>
          <a:prstGeom prst="rect">
            <a:avLst/>
          </a:prstGeom>
          <a:ln w="12700">
            <a:miter lim="400000"/>
          </a:ln>
        </p:spPr>
      </p:pic>
      <p:sp>
        <p:nvSpPr>
          <p:cNvPr id="361" name="TextBox 2"/>
          <p:cNvSpPr txBox="1"/>
          <p:nvPr/>
        </p:nvSpPr>
        <p:spPr>
          <a:xfrm>
            <a:off x="17470498" y="12082254"/>
            <a:ext cx="4531336"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200"/>
            </a:lvl1pPr>
          </a:lstStyle>
          <a:p>
            <a:pPr/>
            <a:r>
              <a:t>Miller, J. Neurosurg Pediatrics 2008</a:t>
            </a:r>
          </a:p>
        </p:txBody>
      </p:sp>
      <p:sp>
        <p:nvSpPr>
          <p:cNvPr id="362"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ABCs…"/>
          <p:cNvSpPr txBox="1"/>
          <p:nvPr>
            <p:ph type="body" idx="1"/>
          </p:nvPr>
        </p:nvSpPr>
        <p:spPr>
          <a:xfrm>
            <a:off x="1689100" y="3149600"/>
            <a:ext cx="22406251" cy="9296400"/>
          </a:xfrm>
          <a:prstGeom prst="rect">
            <a:avLst/>
          </a:prstGeom>
        </p:spPr>
        <p:txBody>
          <a:bodyPr/>
          <a:lstStyle/>
          <a:p>
            <a:pPr marL="0" indent="0" defTabSz="817244">
              <a:spcBef>
                <a:spcPts val="3900"/>
              </a:spcBef>
              <a:buSzTx/>
              <a:buNone/>
              <a:defRPr sz="4752"/>
            </a:pPr>
            <a:r>
              <a:t>ABCs</a:t>
            </a:r>
          </a:p>
          <a:p>
            <a:pPr marL="0" indent="0" defTabSz="817244">
              <a:spcBef>
                <a:spcPts val="3900"/>
              </a:spcBef>
              <a:buSzTx/>
              <a:buNone/>
              <a:defRPr sz="4752"/>
            </a:pPr>
            <a:r>
              <a:t>Head midline, elevated 30 degrees</a:t>
            </a:r>
          </a:p>
          <a:p>
            <a:pPr marL="0" indent="0" defTabSz="817244">
              <a:spcBef>
                <a:spcPts val="3900"/>
              </a:spcBef>
              <a:buSzTx/>
              <a:buNone/>
              <a:defRPr sz="4752"/>
            </a:pPr>
            <a:r>
              <a:t>Manage hypoxia (sats &gt;95%), hypercarbia , hypotension, and hypoglycemia</a:t>
            </a:r>
          </a:p>
          <a:p>
            <a:pPr marL="0" indent="0" defTabSz="817244">
              <a:spcBef>
                <a:spcPts val="3900"/>
              </a:spcBef>
              <a:buSzTx/>
              <a:buNone/>
              <a:defRPr sz="4752"/>
            </a:pPr>
            <a:r>
              <a:t>Temperature control</a:t>
            </a:r>
          </a:p>
          <a:p>
            <a:pPr marL="0" indent="0" defTabSz="817244">
              <a:spcBef>
                <a:spcPts val="3900"/>
              </a:spcBef>
              <a:buSzTx/>
              <a:buNone/>
              <a:defRPr sz="4752"/>
            </a:pPr>
            <a:r>
              <a:t>Mild sedation (don’t cause hypotension)</a:t>
            </a:r>
          </a:p>
          <a:p>
            <a:pPr marL="0" indent="0" defTabSz="817244">
              <a:spcBef>
                <a:spcPts val="3900"/>
              </a:spcBef>
              <a:buSzTx/>
              <a:buNone/>
              <a:defRPr sz="4752"/>
            </a:pPr>
            <a:r>
              <a:t>Control severe shivering w/ paralytics</a:t>
            </a:r>
          </a:p>
          <a:p>
            <a:pPr marL="0" indent="0" defTabSz="817244">
              <a:spcBef>
                <a:spcPts val="3900"/>
              </a:spcBef>
              <a:buSzTx/>
              <a:buNone/>
              <a:defRPr sz="4752"/>
            </a:pPr>
            <a:r>
              <a:t>Prophylactic AEDs to patients at risk for seizures</a:t>
            </a:r>
          </a:p>
          <a:p>
            <a:pPr marL="0" indent="0" defTabSz="817244">
              <a:spcBef>
                <a:spcPts val="3900"/>
              </a:spcBef>
              <a:buSzTx/>
              <a:buNone/>
              <a:defRPr sz="4752"/>
            </a:pPr>
            <a:r>
              <a:t>3% Saline/Mannitol</a:t>
            </a:r>
          </a:p>
        </p:txBody>
      </p:sp>
      <p:sp>
        <p:nvSpPr>
          <p:cNvPr id="365"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366" name="Malfunction"/>
          <p:cNvSpPr txBox="1"/>
          <p:nvPr/>
        </p:nvSpPr>
        <p:spPr>
          <a:xfrm>
            <a:off x="12517187" y="520700"/>
            <a:ext cx="12214502" cy="2286001"/>
          </a:xfrm>
          <a:prstGeom prst="rect">
            <a:avLst/>
          </a:prstGeom>
          <a:solidFill>
            <a:srgbClr val="942193"/>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FFF"/>
                </a:solidFill>
                <a:latin typeface="+mn-lt"/>
                <a:ea typeface="+mn-ea"/>
                <a:cs typeface="+mn-cs"/>
                <a:sym typeface="Helvetica Neue Medium"/>
              </a:defRPr>
            </a:lvl1pPr>
          </a:lstStyle>
          <a:p>
            <a:pPr/>
            <a:r>
              <a:t>Malfunction</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No intervention is more important than a trip to the OR in shunt malfunctions!"/>
          <p:cNvSpPr txBox="1"/>
          <p:nvPr>
            <p:ph type="body" idx="1"/>
          </p:nvPr>
        </p:nvSpPr>
        <p:spPr>
          <a:xfrm>
            <a:off x="2999861" y="1186897"/>
            <a:ext cx="18384278" cy="11342206"/>
          </a:xfrm>
          <a:prstGeom prst="rect">
            <a:avLst/>
          </a:prstGeom>
        </p:spPr>
        <p:txBody>
          <a:bodyPr/>
          <a:lstStyle>
            <a:lvl1pPr marL="0" indent="0" algn="ctr" defTabSz="457200">
              <a:lnSpc>
                <a:spcPts val="15500"/>
              </a:lnSpc>
              <a:spcBef>
                <a:spcPts val="4000"/>
              </a:spcBef>
              <a:buSzTx/>
              <a:buNone/>
              <a:defRPr b="1" sz="9600"/>
            </a:lvl1pPr>
          </a:lstStyle>
          <a:p>
            <a:pPr/>
            <a:r>
              <a:t>No intervention is more important than a trip to the OR in shunt malfunctions!</a:t>
            </a:r>
          </a:p>
        </p:txBody>
      </p:sp>
      <p:sp>
        <p:nvSpPr>
          <p:cNvPr id="369" name="Rectangle"/>
          <p:cNvSpPr/>
          <p:nvPr/>
        </p:nvSpPr>
        <p:spPr>
          <a:xfrm>
            <a:off x="-94819" y="13216024"/>
            <a:ext cx="24573637" cy="544151"/>
          </a:xfrm>
          <a:prstGeom prst="rect">
            <a:avLst/>
          </a:prstGeom>
          <a:solidFill>
            <a:srgbClr val="942193"/>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A9A9A9"/>
        </a:solidFill>
      </p:bgPr>
    </p:bg>
    <p:spTree>
      <p:nvGrpSpPr>
        <p:cNvPr id="1" name=""/>
        <p:cNvGrpSpPr/>
        <p:nvPr/>
      </p:nvGrpSpPr>
      <p:grpSpPr>
        <a:xfrm>
          <a:off x="0" y="0"/>
          <a:ext cx="0" cy="0"/>
          <a:chOff x="0" y="0"/>
          <a:chExt cx="0" cy="0"/>
        </a:xfrm>
      </p:grpSpPr>
      <p:sp>
        <p:nvSpPr>
          <p:cNvPr id="371" name="Take Home Points"/>
          <p:cNvSpPr txBox="1"/>
          <p:nvPr>
            <p:ph type="title"/>
          </p:nvPr>
        </p:nvSpPr>
        <p:spPr>
          <a:xfrm>
            <a:off x="1689100" y="5715000"/>
            <a:ext cx="21005800" cy="2286000"/>
          </a:xfrm>
          <a:prstGeom prst="rect">
            <a:avLst/>
          </a:prstGeom>
        </p:spPr>
        <p:txBody>
          <a:bodyPr/>
          <a:lstStyle>
            <a:lvl1pPr defTabSz="412750">
              <a:defRPr sz="14400">
                <a:solidFill>
                  <a:srgbClr val="FFFFFF"/>
                </a:solidFill>
              </a:defRPr>
            </a:lvl1pPr>
          </a:lstStyle>
          <a:p>
            <a:pPr/>
            <a:r>
              <a:t>Take Home Points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r"/>
      </p:transition>
    </mc:Choice>
    <mc:Fallback>
      <p:transition spd="fast">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unts infections are far more common in the initial month after placement"/>
          <p:cNvSpPr txBox="1"/>
          <p:nvPr>
            <p:ph type="body" idx="1"/>
          </p:nvPr>
        </p:nvSpPr>
        <p:spPr>
          <a:xfrm>
            <a:off x="2999861" y="1186897"/>
            <a:ext cx="18384278" cy="11342206"/>
          </a:xfrm>
          <a:prstGeom prst="rect">
            <a:avLst/>
          </a:prstGeom>
        </p:spPr>
        <p:txBody>
          <a:bodyPr/>
          <a:lstStyle>
            <a:lvl1pPr marL="0" indent="0" algn="ctr" defTabSz="457200">
              <a:lnSpc>
                <a:spcPts val="15500"/>
              </a:lnSpc>
              <a:spcBef>
                <a:spcPts val="4000"/>
              </a:spcBef>
              <a:buSzTx/>
              <a:buNone/>
              <a:defRPr b="1" sz="9600"/>
            </a:lvl1pPr>
          </a:lstStyle>
          <a:p>
            <a:pPr/>
            <a:r>
              <a:t>Shunts infections are far more common in the initial month after placement</a:t>
            </a:r>
          </a:p>
        </p:txBody>
      </p:sp>
      <p:sp>
        <p:nvSpPr>
          <p:cNvPr id="374" name="Rectangle"/>
          <p:cNvSpPr/>
          <p:nvPr/>
        </p:nvSpPr>
        <p:spPr>
          <a:xfrm>
            <a:off x="-94819" y="13216024"/>
            <a:ext cx="24573637" cy="544151"/>
          </a:xfrm>
          <a:prstGeom prst="rect">
            <a:avLst/>
          </a:prstGeom>
          <a:solidFill>
            <a:srgbClr val="A9A9A9"/>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d"/>
      </p:transition>
    </mc:Choice>
    <mc:Fallback>
      <p:transition spd="fast">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unt malfunctions are usually mechanical, and proximal"/>
          <p:cNvSpPr txBox="1"/>
          <p:nvPr>
            <p:ph type="body" idx="1"/>
          </p:nvPr>
        </p:nvSpPr>
        <p:spPr>
          <a:xfrm>
            <a:off x="2999861" y="1186897"/>
            <a:ext cx="18384278" cy="11342206"/>
          </a:xfrm>
          <a:prstGeom prst="rect">
            <a:avLst/>
          </a:prstGeom>
        </p:spPr>
        <p:txBody>
          <a:bodyPr/>
          <a:lstStyle>
            <a:lvl1pPr marL="0" indent="0" algn="ctr" defTabSz="457200">
              <a:lnSpc>
                <a:spcPts val="15500"/>
              </a:lnSpc>
              <a:spcBef>
                <a:spcPts val="4000"/>
              </a:spcBef>
              <a:buSzTx/>
              <a:buNone/>
              <a:defRPr b="1" sz="9600"/>
            </a:lvl1pPr>
          </a:lstStyle>
          <a:p>
            <a:pPr/>
            <a:r>
              <a:t>Shunt malfunctions are usually mechanical, and proximal</a:t>
            </a:r>
          </a:p>
        </p:txBody>
      </p:sp>
      <p:sp>
        <p:nvSpPr>
          <p:cNvPr id="377" name="Rectangle"/>
          <p:cNvSpPr/>
          <p:nvPr/>
        </p:nvSpPr>
        <p:spPr>
          <a:xfrm>
            <a:off x="-94819" y="13216024"/>
            <a:ext cx="24573637" cy="544151"/>
          </a:xfrm>
          <a:prstGeom prst="rect">
            <a:avLst/>
          </a:prstGeom>
          <a:solidFill>
            <a:srgbClr val="A9A9A9"/>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Get a head CT and shunt series unless you can find another cause for the child’s symptoms"/>
          <p:cNvSpPr txBox="1"/>
          <p:nvPr>
            <p:ph type="body" idx="1"/>
          </p:nvPr>
        </p:nvSpPr>
        <p:spPr>
          <a:xfrm>
            <a:off x="2999861" y="1186897"/>
            <a:ext cx="18384278" cy="11342206"/>
          </a:xfrm>
          <a:prstGeom prst="rect">
            <a:avLst/>
          </a:prstGeom>
        </p:spPr>
        <p:txBody>
          <a:bodyPr/>
          <a:lstStyle>
            <a:lvl1pPr marL="0" indent="0" algn="ctr" defTabSz="457200">
              <a:lnSpc>
                <a:spcPts val="15500"/>
              </a:lnSpc>
              <a:spcBef>
                <a:spcPts val="4000"/>
              </a:spcBef>
              <a:buSzTx/>
              <a:buNone/>
              <a:defRPr b="1" sz="9600"/>
            </a:lvl1pPr>
          </a:lstStyle>
          <a:p>
            <a:pPr/>
            <a:r>
              <a:t>Get a head CT and shunt series unless you can find another cause for the child’s symptoms</a:t>
            </a:r>
          </a:p>
        </p:txBody>
      </p:sp>
      <p:sp>
        <p:nvSpPr>
          <p:cNvPr id="380" name="Rectangle"/>
          <p:cNvSpPr/>
          <p:nvPr/>
        </p:nvSpPr>
        <p:spPr>
          <a:xfrm>
            <a:off x="-94819" y="13216024"/>
            <a:ext cx="24573637" cy="544151"/>
          </a:xfrm>
          <a:prstGeom prst="rect">
            <a:avLst/>
          </a:prstGeom>
          <a:solidFill>
            <a:srgbClr val="A9A9A9"/>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Etiology"/>
          <p:cNvSpPr txBox="1"/>
          <p:nvPr>
            <p:ph type="title"/>
          </p:nvPr>
        </p:nvSpPr>
        <p:spPr>
          <a:prstGeom prst="rect">
            <a:avLst/>
          </a:prstGeom>
        </p:spPr>
        <p:txBody>
          <a:bodyPr/>
          <a:lstStyle/>
          <a:p>
            <a:pPr/>
            <a:r>
              <a:t>Etiology</a:t>
            </a:r>
          </a:p>
        </p:txBody>
      </p:sp>
      <p:sp>
        <p:nvSpPr>
          <p:cNvPr id="157" name="Congenital…"/>
          <p:cNvSpPr txBox="1"/>
          <p:nvPr>
            <p:ph type="body" idx="1"/>
          </p:nvPr>
        </p:nvSpPr>
        <p:spPr>
          <a:prstGeom prst="rect">
            <a:avLst/>
          </a:prstGeom>
        </p:spPr>
        <p:txBody>
          <a:bodyPr/>
          <a:lstStyle/>
          <a:p>
            <a:pPr marL="0" indent="0" defTabSz="379729">
              <a:spcBef>
                <a:spcPts val="2700"/>
              </a:spcBef>
              <a:buSzTx/>
              <a:buNone/>
              <a:defRPr b="1" sz="2944"/>
            </a:pPr>
            <a:r>
              <a:t>Congenital</a:t>
            </a:r>
          </a:p>
          <a:p>
            <a:pPr marL="0" indent="0" defTabSz="379729">
              <a:spcBef>
                <a:spcPts val="2700"/>
              </a:spcBef>
              <a:buSzTx/>
              <a:buNone/>
              <a:defRPr sz="2944"/>
            </a:pPr>
            <a:r>
              <a:t>infection: Rubella, CMV, Toxo, Syphilis</a:t>
            </a:r>
          </a:p>
          <a:p>
            <a:pPr marL="0" indent="0" defTabSz="379729">
              <a:spcBef>
                <a:spcPts val="2700"/>
              </a:spcBef>
              <a:buSzTx/>
              <a:buNone/>
              <a:defRPr sz="2944"/>
            </a:pPr>
            <a:r>
              <a:t>X-Linked hydrocephalus stenosis of aqueduct of Sylvius</a:t>
            </a:r>
          </a:p>
          <a:p>
            <a:pPr marL="0" indent="0" defTabSz="379729">
              <a:spcBef>
                <a:spcPts val="2700"/>
              </a:spcBef>
              <a:buSzTx/>
              <a:buNone/>
              <a:defRPr sz="2944"/>
            </a:pPr>
          </a:p>
          <a:p>
            <a:pPr marL="0" indent="0" defTabSz="379729">
              <a:spcBef>
                <a:spcPts val="2700"/>
              </a:spcBef>
              <a:buSzTx/>
              <a:buNone/>
              <a:defRPr sz="2944"/>
            </a:pPr>
            <a:r>
              <a:rPr b="1"/>
              <a:t>Acquired</a:t>
            </a:r>
            <a:endParaRPr b="1"/>
          </a:p>
          <a:p>
            <a:pPr marL="0" indent="0" defTabSz="379729">
              <a:spcBef>
                <a:spcPts val="2700"/>
              </a:spcBef>
              <a:buSzTx/>
              <a:buNone/>
              <a:defRPr sz="2944"/>
            </a:pPr>
            <a:r>
              <a:t>Infection, trauma, tumors, head bleeds</a:t>
            </a:r>
          </a:p>
          <a:p>
            <a:pPr marL="0" indent="0" defTabSz="379729">
              <a:spcBef>
                <a:spcPts val="2700"/>
              </a:spcBef>
              <a:buSzTx/>
              <a:buNone/>
              <a:defRPr sz="2944"/>
            </a:pPr>
          </a:p>
          <a:p>
            <a:pPr marL="0" indent="0" defTabSz="379729">
              <a:spcBef>
                <a:spcPts val="2700"/>
              </a:spcBef>
              <a:buSzTx/>
              <a:buNone/>
              <a:defRPr sz="2944"/>
            </a:pPr>
            <a:r>
              <a:rPr b="1"/>
              <a:t>Neural tube defects:</a:t>
            </a:r>
            <a:endParaRPr b="1"/>
          </a:p>
          <a:p>
            <a:pPr marL="0" indent="0" defTabSz="379729">
              <a:spcBef>
                <a:spcPts val="2700"/>
              </a:spcBef>
              <a:buSzTx/>
              <a:buNone/>
              <a:defRPr sz="2944"/>
            </a:pPr>
            <a:r>
              <a:t>Associated with Chiari or aqueductal stenosis. Linked to teratogens and deficiency of folate.</a:t>
            </a:r>
          </a:p>
          <a:p>
            <a:pPr marL="0" indent="0" defTabSz="379729">
              <a:spcBef>
                <a:spcPts val="2700"/>
              </a:spcBef>
              <a:buSzTx/>
              <a:buNone/>
              <a:defRPr sz="2944"/>
            </a:pPr>
          </a:p>
          <a:p>
            <a:pPr marL="0" indent="0" defTabSz="379729">
              <a:spcBef>
                <a:spcPts val="2700"/>
              </a:spcBef>
              <a:buSzTx/>
              <a:buNone/>
              <a:defRPr sz="2944"/>
            </a:pPr>
            <a:r>
              <a:rPr b="1"/>
              <a:t>Isolated</a:t>
            </a:r>
            <a:endParaRPr b="1"/>
          </a:p>
          <a:p>
            <a:pPr marL="0" indent="0" defTabSz="379729">
              <a:spcBef>
                <a:spcPts val="2700"/>
              </a:spcBef>
              <a:buSzTx/>
              <a:buNone/>
              <a:defRPr sz="2944"/>
            </a:pPr>
            <a:r>
              <a:t>aqueductal stenosis (inflammation d/t intrauterine infection)</a:t>
            </a:r>
          </a:p>
        </p:txBody>
      </p:sp>
      <p:sp>
        <p:nvSpPr>
          <p:cNvPr id="158"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rcRect l="13138" t="38640" r="53329" b="11821"/>
          <a:stretch>
            <a:fillRect/>
          </a:stretch>
        </p:blipFill>
        <p:spPr>
          <a:xfrm>
            <a:off x="694243" y="2088355"/>
            <a:ext cx="9695758" cy="9539386"/>
          </a:xfrm>
          <a:prstGeom prst="rect">
            <a:avLst/>
          </a:prstGeom>
          <a:ln w="12700">
            <a:miter lim="400000"/>
          </a:ln>
        </p:spPr>
      </p:pic>
      <p:sp>
        <p:nvSpPr>
          <p:cNvPr id="161"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2" name="Chiari II…"/>
          <p:cNvSpPr txBox="1"/>
          <p:nvPr/>
        </p:nvSpPr>
        <p:spPr>
          <a:xfrm>
            <a:off x="11239671" y="2162046"/>
            <a:ext cx="11668112" cy="65647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3000"/>
            </a:pPr>
            <a:r>
              <a:t>Chiari II</a:t>
            </a:r>
          </a:p>
          <a:p>
            <a:pPr algn="r">
              <a:defRPr b="0" sz="7200">
                <a:latin typeface="+mn-lt"/>
                <a:ea typeface="+mn-ea"/>
                <a:cs typeface="+mn-cs"/>
                <a:sym typeface="Helvetica Neue Medium"/>
              </a:defRPr>
            </a:pPr>
            <a:r>
              <a:t>Often accompanies NTD</a:t>
            </a:r>
          </a:p>
          <a:p>
            <a:pPr algn="r">
              <a:defRPr b="0" sz="7200">
                <a:latin typeface="+mn-lt"/>
                <a:ea typeface="+mn-ea"/>
                <a:cs typeface="+mn-cs"/>
                <a:sym typeface="Helvetica Neue Medium"/>
              </a:defRPr>
            </a:pPr>
          </a:p>
          <a:p>
            <a:pPr algn="r">
              <a:defRPr b="0" sz="7200">
                <a:latin typeface="+mn-lt"/>
                <a:ea typeface="+mn-ea"/>
                <a:cs typeface="+mn-cs"/>
                <a:sym typeface="Helvetica Neue Medium"/>
              </a:defRPr>
            </a:pPr>
            <a:r>
              <a:t>Brainstem and Cerebellum are displaced caudally</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5" name="Dandy Walker…"/>
          <p:cNvSpPr txBox="1"/>
          <p:nvPr/>
        </p:nvSpPr>
        <p:spPr>
          <a:xfrm>
            <a:off x="11160037" y="1899212"/>
            <a:ext cx="12501894" cy="9917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3000"/>
            </a:pPr>
            <a:r>
              <a:t>Dandy Walker</a:t>
            </a:r>
          </a:p>
          <a:p>
            <a:pPr algn="r">
              <a:defRPr b="0" sz="7200">
                <a:latin typeface="+mn-lt"/>
                <a:ea typeface="+mn-ea"/>
                <a:cs typeface="+mn-cs"/>
                <a:sym typeface="Helvetica Neue Medium"/>
              </a:defRPr>
            </a:pPr>
            <a:r>
              <a:t>Large posterior fossa cyst continuous with 4th ventricle</a:t>
            </a:r>
          </a:p>
          <a:p>
            <a:pPr algn="r">
              <a:defRPr b="0" sz="7200">
                <a:latin typeface="+mn-lt"/>
                <a:ea typeface="+mn-ea"/>
                <a:cs typeface="+mn-cs"/>
                <a:sym typeface="Helvetica Neue Medium"/>
              </a:defRPr>
            </a:pPr>
          </a:p>
          <a:p>
            <a:pPr algn="r">
              <a:defRPr b="0" sz="7200">
                <a:latin typeface="+mn-lt"/>
                <a:ea typeface="+mn-ea"/>
                <a:cs typeface="+mn-cs"/>
                <a:sym typeface="Helvetica Neue Medium"/>
              </a:defRPr>
            </a:pPr>
            <a:r>
              <a:t>Abnormal cerebellar development</a:t>
            </a:r>
          </a:p>
          <a:p>
            <a:pPr algn="r">
              <a:defRPr b="0" sz="7200">
                <a:latin typeface="+mn-lt"/>
                <a:ea typeface="+mn-ea"/>
                <a:cs typeface="+mn-cs"/>
                <a:sym typeface="Helvetica Neue Medium"/>
              </a:defRPr>
            </a:pPr>
          </a:p>
          <a:p>
            <a:pPr algn="r">
              <a:defRPr b="0" sz="7200">
                <a:latin typeface="+mn-lt"/>
                <a:ea typeface="+mn-ea"/>
                <a:cs typeface="+mn-cs"/>
                <a:sym typeface="Helvetica Neue Medium"/>
              </a:defRPr>
            </a:pPr>
            <a:r>
              <a:t>Hydrocephalus in 70-90%</a:t>
            </a:r>
          </a:p>
        </p:txBody>
      </p:sp>
      <p:pic>
        <p:nvPicPr>
          <p:cNvPr id="166" name="Picture 4" descr="Picture 4"/>
          <p:cNvPicPr>
            <a:picLocks noChangeAspect="1"/>
          </p:cNvPicPr>
          <p:nvPr/>
        </p:nvPicPr>
        <p:blipFill>
          <a:blip r:embed="rId2">
            <a:extLst/>
          </a:blip>
          <a:stretch>
            <a:fillRect/>
          </a:stretch>
        </p:blipFill>
        <p:spPr>
          <a:xfrm>
            <a:off x="705211" y="2433837"/>
            <a:ext cx="10054916" cy="88483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Presenting symptoms of hydrocephalus"/>
          <p:cNvSpPr txBox="1"/>
          <p:nvPr>
            <p:ph type="title"/>
          </p:nvPr>
        </p:nvSpPr>
        <p:spPr>
          <a:prstGeom prst="rect">
            <a:avLst/>
          </a:prstGeom>
        </p:spPr>
        <p:txBody>
          <a:bodyPr/>
          <a:lstStyle>
            <a:lvl1pPr defTabSz="660400">
              <a:defRPr sz="8960"/>
            </a:lvl1pPr>
          </a:lstStyle>
          <a:p>
            <a:pPr/>
            <a:r>
              <a:t>Presenting symptoms of hydrocephalus</a:t>
            </a:r>
          </a:p>
        </p:txBody>
      </p:sp>
      <p:sp>
        <p:nvSpPr>
          <p:cNvPr id="169" name="Headache…"/>
          <p:cNvSpPr txBox="1"/>
          <p:nvPr>
            <p:ph type="body" idx="1"/>
          </p:nvPr>
        </p:nvSpPr>
        <p:spPr>
          <a:prstGeom prst="rect">
            <a:avLst/>
          </a:prstGeom>
        </p:spPr>
        <p:txBody>
          <a:bodyPr/>
          <a:lstStyle/>
          <a:p>
            <a:pPr marL="0" indent="0" defTabSz="594360">
              <a:spcBef>
                <a:spcPts val="4200"/>
              </a:spcBef>
              <a:buSzTx/>
              <a:buNone/>
              <a:defRPr sz="3456">
                <a:latin typeface="+mn-lt"/>
                <a:ea typeface="+mn-ea"/>
                <a:cs typeface="+mn-cs"/>
                <a:sym typeface="Helvetica Neue Medium"/>
              </a:defRPr>
            </a:pPr>
            <a:r>
              <a:t>Headache</a:t>
            </a:r>
          </a:p>
          <a:p>
            <a:pPr marL="0" indent="0" defTabSz="594360">
              <a:spcBef>
                <a:spcPts val="4200"/>
              </a:spcBef>
              <a:buSzTx/>
              <a:buNone/>
              <a:defRPr sz="3456">
                <a:latin typeface="+mn-lt"/>
                <a:ea typeface="+mn-ea"/>
                <a:cs typeface="+mn-cs"/>
                <a:sym typeface="Helvetica Neue Medium"/>
              </a:defRPr>
            </a:pPr>
            <a:r>
              <a:t>Vomiting: increased ICP in the posterior fossa</a:t>
            </a:r>
          </a:p>
          <a:p>
            <a:pPr marL="0" indent="0" defTabSz="594360">
              <a:spcBef>
                <a:spcPts val="4200"/>
              </a:spcBef>
              <a:buSzTx/>
              <a:buNone/>
              <a:defRPr sz="3456">
                <a:latin typeface="+mn-lt"/>
                <a:ea typeface="+mn-ea"/>
                <a:cs typeface="+mn-cs"/>
                <a:sym typeface="Helvetica Neue Medium"/>
              </a:defRPr>
            </a:pPr>
            <a:r>
              <a:t>Behavioral changes</a:t>
            </a:r>
          </a:p>
          <a:p>
            <a:pPr marL="0" indent="0" defTabSz="594360">
              <a:spcBef>
                <a:spcPts val="4200"/>
              </a:spcBef>
              <a:buSzTx/>
              <a:buNone/>
              <a:defRPr sz="3456">
                <a:latin typeface="+mn-lt"/>
                <a:ea typeface="+mn-ea"/>
                <a:cs typeface="+mn-cs"/>
                <a:sym typeface="Helvetica Neue Medium"/>
              </a:defRPr>
            </a:pPr>
            <a:r>
              <a:t>Drowsiness: midbrain/brainstem dysfunction</a:t>
            </a:r>
          </a:p>
          <a:p>
            <a:pPr marL="0" indent="0" defTabSz="594360">
              <a:spcBef>
                <a:spcPts val="4200"/>
              </a:spcBef>
              <a:buSzTx/>
              <a:buNone/>
              <a:defRPr sz="3456">
                <a:latin typeface="+mn-lt"/>
                <a:ea typeface="+mn-ea"/>
                <a:cs typeface="+mn-cs"/>
                <a:sym typeface="Helvetica Neue Medium"/>
              </a:defRPr>
            </a:pPr>
            <a:r>
              <a:t>Visual changes: Optic Nerve compression</a:t>
            </a:r>
          </a:p>
          <a:p>
            <a:pPr marL="0" indent="0" defTabSz="594360">
              <a:spcBef>
                <a:spcPts val="4200"/>
              </a:spcBef>
              <a:buSzTx/>
              <a:buNone/>
              <a:defRPr sz="3456">
                <a:latin typeface="+mn-lt"/>
                <a:ea typeface="+mn-ea"/>
                <a:cs typeface="+mn-cs"/>
                <a:sym typeface="Helvetica Neue Medium"/>
              </a:defRPr>
            </a:pPr>
            <a:r>
              <a:t>Incoordination</a:t>
            </a:r>
          </a:p>
          <a:p>
            <a:pPr marL="0" indent="0" defTabSz="594360">
              <a:spcBef>
                <a:spcPts val="4200"/>
              </a:spcBef>
              <a:buSzTx/>
              <a:buNone/>
              <a:defRPr sz="3456">
                <a:latin typeface="+mn-lt"/>
                <a:ea typeface="+mn-ea"/>
                <a:cs typeface="+mn-cs"/>
                <a:sym typeface="Helvetica Neue Medium"/>
              </a:defRPr>
            </a:pPr>
            <a:r>
              <a:t>Loss of developmental milestones</a:t>
            </a:r>
          </a:p>
          <a:p>
            <a:pPr marL="0" indent="0" defTabSz="594360">
              <a:spcBef>
                <a:spcPts val="4200"/>
              </a:spcBef>
              <a:buSzTx/>
              <a:buNone/>
              <a:defRPr sz="3456">
                <a:latin typeface="+mn-lt"/>
                <a:ea typeface="+mn-ea"/>
                <a:cs typeface="+mn-cs"/>
                <a:sym typeface="Helvetica Neue Medium"/>
              </a:defRPr>
            </a:pPr>
            <a:r>
              <a:t>Head circumference increases rapidly</a:t>
            </a:r>
          </a:p>
          <a:p>
            <a:pPr marL="0" indent="0" defTabSz="594360">
              <a:spcBef>
                <a:spcPts val="4200"/>
              </a:spcBef>
              <a:buSzTx/>
              <a:buNone/>
              <a:defRPr sz="3456">
                <a:latin typeface="+mn-lt"/>
                <a:ea typeface="+mn-ea"/>
                <a:cs typeface="+mn-cs"/>
                <a:sym typeface="Helvetica Neue Medium"/>
              </a:defRPr>
            </a:pPr>
            <a:r>
              <a:t>“Sunsetting“ eyes: fixed downward gaze</a:t>
            </a:r>
          </a:p>
        </p:txBody>
      </p:sp>
      <p:sp>
        <p:nvSpPr>
          <p:cNvPr id="170" name="Rectangle"/>
          <p:cNvSpPr/>
          <p:nvPr/>
        </p:nvSpPr>
        <p:spPr>
          <a:xfrm>
            <a:off x="-94819" y="13216024"/>
            <a:ext cx="24573637" cy="544151"/>
          </a:xfrm>
          <a:prstGeom prst="rect">
            <a:avLst/>
          </a:prstGeom>
          <a:solidFill>
            <a:schemeClr val="accent4">
              <a:hueOff val="-461056"/>
              <a:satOff val="4338"/>
              <a:lumOff val="-10225"/>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